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1" r:id="rId5"/>
    <p:sldId id="262" r:id="rId6"/>
    <p:sldId id="263" r:id="rId7"/>
    <p:sldId id="264" r:id="rId8"/>
    <p:sldId id="267" r:id="rId9"/>
    <p:sldId id="265" r:id="rId10"/>
    <p:sldId id="266"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3" d="100"/>
          <a:sy n="123" d="100"/>
        </p:scale>
        <p:origin x="125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wazish Choudhury" userId="ead90c94-54ae-4c53-a77e-3ad866e7e1c5" providerId="ADAL" clId="{A6235699-BB31-4D2C-BB33-9D8B3998002D}"/>
    <pc:docChg chg="modSld">
      <pc:chgData name="Nawazish Choudhury" userId="ead90c94-54ae-4c53-a77e-3ad866e7e1c5" providerId="ADAL" clId="{A6235699-BB31-4D2C-BB33-9D8B3998002D}" dt="2018-12-06T12:45:12.101" v="0" actId="20577"/>
      <pc:docMkLst>
        <pc:docMk/>
      </pc:docMkLst>
      <pc:sldChg chg="modSp">
        <pc:chgData name="Nawazish Choudhury" userId="ead90c94-54ae-4c53-a77e-3ad866e7e1c5" providerId="ADAL" clId="{A6235699-BB31-4D2C-BB33-9D8B3998002D}" dt="2018-12-06T12:45:12.101" v="0" actId="20577"/>
        <pc:sldMkLst>
          <pc:docMk/>
          <pc:sldMk cId="3093933150" sldId="257"/>
        </pc:sldMkLst>
        <pc:spChg chg="mod">
          <ac:chgData name="Nawazish Choudhury" userId="ead90c94-54ae-4c53-a77e-3ad866e7e1c5" providerId="ADAL" clId="{A6235699-BB31-4D2C-BB33-9D8B3998002D}" dt="2018-12-06T12:45:12.101" v="0" actId="20577"/>
          <ac:spMkLst>
            <pc:docMk/>
            <pc:sldMk cId="3093933150" sldId="25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1968E1-5D88-B44D-B57C-6E7A5A315E1C}" type="datetimeFigureOut">
              <a:rPr lang="en-US" smtClean="0"/>
              <a:t>6/12/2018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3BFE4E-8A84-2040-AE18-21E800018D82}" type="slidenum">
              <a:rPr lang="en-US" smtClean="0"/>
              <a:t>‹#›</a:t>
            </a:fld>
            <a:endParaRPr lang="en-US"/>
          </a:p>
        </p:txBody>
      </p:sp>
    </p:spTree>
    <p:extLst>
      <p:ext uri="{BB962C8B-B14F-4D97-AF65-F5344CB8AC3E}">
        <p14:creationId xmlns:p14="http://schemas.microsoft.com/office/powerpoint/2010/main" val="20202294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fr-CH"/>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6/12/2018</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fr-CH"/>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fr-CH"/>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fr-CH"/>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CH"/>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fr-CH"/>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CH"/>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H"/>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fr-CH"/>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H"/>
              <a:t>Click to edit Master title style</a:t>
            </a:r>
            <a:endParaRPr/>
          </a:p>
        </p:txBody>
      </p:sp>
      <p:sp>
        <p:nvSpPr>
          <p:cNvPr id="3" name="Content Placeholder 2"/>
          <p:cNvSpPr>
            <a:spLocks noGrp="1"/>
          </p:cNvSpPr>
          <p:nvPr>
            <p:ph idx="1"/>
          </p:nvPr>
        </p:nvSpPr>
        <p:spPr/>
        <p:txBody>
          <a:bodyPr/>
          <a:lstStyle>
            <a:lvl5pPr>
              <a:defRPr/>
            </a:lvl5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fr-CH"/>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6/12/2018</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fr-CH"/>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fr-CH"/>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H"/>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fr-CH"/>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6/12/2018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CH"/>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6/12/2018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6/12/2018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fr-CH"/>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fr-CH"/>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fr-CH"/>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6/12/2018</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Summary Disposition of Claims</a:t>
            </a:r>
          </a:p>
        </p:txBody>
      </p:sp>
      <p:sp>
        <p:nvSpPr>
          <p:cNvPr id="3" name="Subtitle 2"/>
          <p:cNvSpPr>
            <a:spLocks noGrp="1"/>
          </p:cNvSpPr>
          <p:nvPr>
            <p:ph type="subTitle" idx="1"/>
          </p:nvPr>
        </p:nvSpPr>
        <p:spPr>
          <a:xfrm>
            <a:off x="914400" y="3213100"/>
            <a:ext cx="7342188" cy="1981200"/>
          </a:xfrm>
        </p:spPr>
        <p:txBody>
          <a:bodyPr>
            <a:normAutofit fontScale="92500" lnSpcReduction="20000"/>
          </a:bodyPr>
          <a:lstStyle/>
          <a:p>
            <a:endParaRPr lang="en-US" dirty="0"/>
          </a:p>
          <a:p>
            <a:r>
              <a:rPr lang="en-US" dirty="0"/>
              <a:t> BCDR-AAA/SCC Joint Conference on </a:t>
            </a:r>
          </a:p>
          <a:p>
            <a:r>
              <a:rPr lang="en-US" dirty="0"/>
              <a:t>Salient Issues in Investment Arbitration </a:t>
            </a:r>
          </a:p>
          <a:p>
            <a:r>
              <a:rPr lang="en-US" dirty="0"/>
              <a:t>Bahrain, 18 November 2018 </a:t>
            </a:r>
          </a:p>
          <a:p>
            <a:endParaRPr lang="en-US" dirty="0"/>
          </a:p>
          <a:p>
            <a:r>
              <a:rPr lang="en-US" dirty="0"/>
              <a:t>Anne K. Hoffmann, LL.M. </a:t>
            </a:r>
          </a:p>
          <a:p>
            <a:r>
              <a:rPr lang="en-US" dirty="0"/>
              <a:t>Independent Arbitrator </a:t>
            </a:r>
          </a:p>
          <a:p>
            <a:endParaRPr lang="en-US" dirty="0"/>
          </a:p>
          <a:p>
            <a:endParaRPr lang="en-US" dirty="0"/>
          </a:p>
        </p:txBody>
      </p:sp>
    </p:spTree>
    <p:extLst>
      <p:ext uri="{BB962C8B-B14F-4D97-AF65-F5344CB8AC3E}">
        <p14:creationId xmlns:p14="http://schemas.microsoft.com/office/powerpoint/2010/main" val="3778016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Standard of Review in ICSID Cases: </a:t>
            </a:r>
            <a:r>
              <a:rPr lang="en-US" sz="3600" i="1" dirty="0"/>
              <a:t>PNG v. Papua New Guinea</a:t>
            </a:r>
          </a:p>
        </p:txBody>
      </p:sp>
      <p:sp>
        <p:nvSpPr>
          <p:cNvPr id="3" name="Content Placeholder 2"/>
          <p:cNvSpPr>
            <a:spLocks noGrp="1"/>
          </p:cNvSpPr>
          <p:nvPr>
            <p:ph idx="1"/>
          </p:nvPr>
        </p:nvSpPr>
        <p:spPr>
          <a:xfrm>
            <a:off x="900112" y="1727200"/>
            <a:ext cx="7494588" cy="4775200"/>
          </a:xfrm>
        </p:spPr>
        <p:txBody>
          <a:bodyPr>
            <a:normAutofit fontScale="85000" lnSpcReduction="20000"/>
          </a:bodyPr>
          <a:lstStyle/>
          <a:p>
            <a:pPr marL="0" indent="0">
              <a:buNone/>
            </a:pPr>
            <a:r>
              <a:rPr lang="en-US" i="1" dirty="0"/>
              <a:t>“88. Several ICSID tribunals have found that ‘manifest’ as used in Rule 41(5), is equivalent to ‘obvious’ or ‘clearly revealed to the eye, mind or judgment.’. Under Rule 41(5), the respondent must establish its objection </a:t>
            </a:r>
            <a:r>
              <a:rPr lang="en-US" i="1" u="sng" dirty="0"/>
              <a:t>‘clearly and obviously with relative ease and </a:t>
            </a:r>
            <a:r>
              <a:rPr lang="en-US" i="1" u="sng" dirty="0" err="1"/>
              <a:t>despatch</a:t>
            </a:r>
            <a:r>
              <a:rPr lang="en-US" i="1" dirty="0"/>
              <a:t>.’ The Rule is intended to capture cases which are </a:t>
            </a:r>
            <a:r>
              <a:rPr lang="en-US" i="1" u="sng" dirty="0"/>
              <a:t>clearly and unequivocally unmeritorious</a:t>
            </a:r>
            <a:r>
              <a:rPr lang="en-US" i="1" dirty="0"/>
              <a:t>, and as such, the standard that a respondent must meet under Rule 41(5) is </a:t>
            </a:r>
            <a:r>
              <a:rPr lang="en-US" i="1" u="sng" dirty="0"/>
              <a:t>very demanding and rigorous</a:t>
            </a:r>
            <a:r>
              <a:rPr lang="en-US" i="1" dirty="0"/>
              <a:t>. In the opinion of the Tribunal, a case is not clearly and unequivocally unmeritorious if the Claimant has a tenable arguable case. </a:t>
            </a:r>
          </a:p>
          <a:p>
            <a:pPr marL="0" indent="0">
              <a:buNone/>
            </a:pPr>
            <a:r>
              <a:rPr lang="en-US" i="1" dirty="0"/>
              <a:t>89.  Rule 41(5) is not intended to resolve novel, difficult or disputed legal issues, but instead only to apply undisputed or genuinely indisputable rules of law to uncontested facts.” </a:t>
            </a:r>
            <a:r>
              <a:rPr lang="en-US" dirty="0"/>
              <a:t>(emphasis added, footnotes omitted) </a:t>
            </a:r>
          </a:p>
          <a:p>
            <a:pPr marL="0" indent="0">
              <a:buNone/>
            </a:pPr>
            <a:r>
              <a:rPr lang="en-US" sz="2200" dirty="0"/>
              <a:t>(Decision on the Respondent’s Objections under Rule 41(5) of the ICSID Arbitration Rules, 28 October 2014)</a:t>
            </a:r>
          </a:p>
          <a:p>
            <a:pPr marL="0" indent="0">
              <a:buNone/>
            </a:pPr>
            <a:r>
              <a:rPr lang="en-US" sz="2200" dirty="0"/>
              <a:t>     </a:t>
            </a:r>
          </a:p>
          <a:p>
            <a:pPr marL="0" indent="0">
              <a:buNone/>
            </a:pPr>
            <a:endParaRPr lang="en-US" dirty="0"/>
          </a:p>
        </p:txBody>
      </p:sp>
    </p:spTree>
    <p:extLst>
      <p:ext uri="{BB962C8B-B14F-4D97-AF65-F5344CB8AC3E}">
        <p14:creationId xmlns:p14="http://schemas.microsoft.com/office/powerpoint/2010/main" val="2874174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Considerations</a:t>
            </a:r>
          </a:p>
        </p:txBody>
      </p:sp>
      <p:sp>
        <p:nvSpPr>
          <p:cNvPr id="3" name="Content Placeholder 2"/>
          <p:cNvSpPr>
            <a:spLocks noGrp="1"/>
          </p:cNvSpPr>
          <p:nvPr>
            <p:ph idx="1"/>
          </p:nvPr>
        </p:nvSpPr>
        <p:spPr>
          <a:xfrm>
            <a:off x="900112" y="2108200"/>
            <a:ext cx="7345363" cy="4084321"/>
          </a:xfrm>
        </p:spPr>
        <p:txBody>
          <a:bodyPr/>
          <a:lstStyle/>
          <a:p>
            <a:r>
              <a:rPr lang="en-US" dirty="0"/>
              <a:t>How effective a tool are summary proceedings? </a:t>
            </a:r>
          </a:p>
          <a:p>
            <a:pPr lvl="1"/>
            <a:r>
              <a:rPr lang="en-US" dirty="0"/>
              <a:t>commercial arbitrations</a:t>
            </a:r>
          </a:p>
          <a:p>
            <a:pPr lvl="1"/>
            <a:r>
              <a:rPr lang="en-US" dirty="0"/>
              <a:t>Investment treaty arbitrations </a:t>
            </a:r>
          </a:p>
          <a:p>
            <a:pPr lvl="1"/>
            <a:endParaRPr lang="en-US" dirty="0"/>
          </a:p>
          <a:p>
            <a:r>
              <a:rPr lang="en-US" dirty="0"/>
              <a:t>Do they enable tribunals to dispose of evidently unmeritorious and abusive claims or do they lead to an additional procedural layer? </a:t>
            </a:r>
          </a:p>
          <a:p>
            <a:pPr marL="0" indent="0">
              <a:buNone/>
            </a:pPr>
            <a:endParaRPr lang="en-US" dirty="0"/>
          </a:p>
        </p:txBody>
      </p:sp>
    </p:spTree>
    <p:extLst>
      <p:ext uri="{BB962C8B-B14F-4D97-AF65-F5344CB8AC3E}">
        <p14:creationId xmlns:p14="http://schemas.microsoft.com/office/powerpoint/2010/main" val="686222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p>
        </p:txBody>
      </p:sp>
      <p:sp>
        <p:nvSpPr>
          <p:cNvPr id="3" name="Content Placeholder 2"/>
          <p:cNvSpPr>
            <a:spLocks noGrp="1"/>
          </p:cNvSpPr>
          <p:nvPr>
            <p:ph idx="1"/>
          </p:nvPr>
        </p:nvSpPr>
        <p:spPr>
          <a:xfrm>
            <a:off x="900112" y="1981200"/>
            <a:ext cx="7345363" cy="4084321"/>
          </a:xfrm>
        </p:spPr>
        <p:txBody>
          <a:bodyPr>
            <a:normAutofit/>
          </a:bodyPr>
          <a:lstStyle/>
          <a:p>
            <a:pPr>
              <a:lnSpc>
                <a:spcPct val="150000"/>
              </a:lnSpc>
            </a:pPr>
            <a:r>
              <a:rPr lang="en-US" dirty="0"/>
              <a:t>Provisions for </a:t>
            </a:r>
            <a:r>
              <a:rPr lang="en-US"/>
              <a:t>summary disposition</a:t>
            </a:r>
            <a:endParaRPr lang="en-US" dirty="0"/>
          </a:p>
          <a:p>
            <a:pPr>
              <a:lnSpc>
                <a:spcPct val="150000"/>
              </a:lnSpc>
            </a:pPr>
            <a:r>
              <a:rPr lang="en-US" dirty="0"/>
              <a:t>Scope of summary provisions </a:t>
            </a:r>
          </a:p>
          <a:p>
            <a:pPr>
              <a:lnSpc>
                <a:spcPct val="150000"/>
              </a:lnSpc>
            </a:pPr>
            <a:r>
              <a:rPr lang="en-US" dirty="0"/>
              <a:t>Standard of review</a:t>
            </a:r>
          </a:p>
          <a:p>
            <a:pPr>
              <a:lnSpc>
                <a:spcPct val="150000"/>
              </a:lnSpc>
            </a:pPr>
            <a:r>
              <a:rPr lang="en-US" dirty="0"/>
              <a:t>Final considerations </a:t>
            </a:r>
          </a:p>
          <a:p>
            <a:pPr>
              <a:lnSpc>
                <a:spcPct val="150000"/>
              </a:lnSpc>
            </a:pPr>
            <a:endParaRPr lang="en-US" dirty="0"/>
          </a:p>
          <a:p>
            <a:pPr>
              <a:lnSpc>
                <a:spcPct val="150000"/>
              </a:lnSpc>
            </a:pPr>
            <a:endParaRPr lang="en-US" dirty="0"/>
          </a:p>
          <a:p>
            <a:pPr>
              <a:lnSpc>
                <a:spcPct val="150000"/>
              </a:lnSpc>
            </a:pPr>
            <a:endParaRPr lang="en-US" dirty="0"/>
          </a:p>
          <a:p>
            <a:pPr>
              <a:lnSpc>
                <a:spcPct val="150000"/>
              </a:lnSpc>
            </a:pPr>
            <a:endParaRPr lang="en-US" dirty="0"/>
          </a:p>
          <a:p>
            <a:pPr marL="0" indent="0">
              <a:lnSpc>
                <a:spcPct val="150000"/>
              </a:lnSpc>
              <a:buNone/>
            </a:pPr>
            <a:endParaRPr lang="en-GB" dirty="0"/>
          </a:p>
          <a:p>
            <a:endParaRPr lang="en-US" dirty="0"/>
          </a:p>
        </p:txBody>
      </p:sp>
    </p:spTree>
    <p:extLst>
      <p:ext uri="{BB962C8B-B14F-4D97-AF65-F5344CB8AC3E}">
        <p14:creationId xmlns:p14="http://schemas.microsoft.com/office/powerpoint/2010/main" val="3093933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Rule 41(5) of the </a:t>
            </a:r>
            <a:br>
              <a:rPr lang="en-US" sz="4000" dirty="0"/>
            </a:br>
            <a:r>
              <a:rPr lang="en-US" sz="4000" dirty="0"/>
              <a:t>ICSID Arbitration Rules </a:t>
            </a:r>
          </a:p>
        </p:txBody>
      </p:sp>
      <p:sp>
        <p:nvSpPr>
          <p:cNvPr id="3" name="Content Placeholder 2"/>
          <p:cNvSpPr>
            <a:spLocks noGrp="1"/>
          </p:cNvSpPr>
          <p:nvPr>
            <p:ph idx="1"/>
          </p:nvPr>
        </p:nvSpPr>
        <p:spPr>
          <a:xfrm>
            <a:off x="900112" y="1905000"/>
            <a:ext cx="7345363" cy="4267200"/>
          </a:xfrm>
        </p:spPr>
        <p:txBody>
          <a:bodyPr>
            <a:normAutofit fontScale="92500"/>
          </a:bodyPr>
          <a:lstStyle/>
          <a:p>
            <a:pPr marL="0" indent="0">
              <a:buNone/>
            </a:pPr>
            <a:r>
              <a:rPr lang="en-US" i="1" dirty="0"/>
              <a:t>“(5) Unless the parties have agreed to another expedited procedure for making preliminary objections, a party may, no later than 30 days after the constitution of the Tribunal, and in any event before the first session of the Tribunal, file an objection that a claim is manifestly without legal merit. The party shall specify as precisely as possible the basis for the objection. The Tribunal, after giving the parties the opportunity to present their observations on the objection, shall, at its first session or promptly thereafter, notify the parties of its decision on the objection. The decision of the Tribunal shall be without prejudice to the right of a party to file an objection pursuant to paragraph (1) or to object, in the course of the proceeding, that a claim lacks legal merit.”   </a:t>
            </a:r>
          </a:p>
        </p:txBody>
      </p:sp>
    </p:spTree>
    <p:extLst>
      <p:ext uri="{BB962C8B-B14F-4D97-AF65-F5344CB8AC3E}">
        <p14:creationId xmlns:p14="http://schemas.microsoft.com/office/powerpoint/2010/main" val="2687678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Provisions </a:t>
            </a:r>
          </a:p>
        </p:txBody>
      </p:sp>
      <p:sp>
        <p:nvSpPr>
          <p:cNvPr id="3" name="Content Placeholder 2"/>
          <p:cNvSpPr>
            <a:spLocks noGrp="1"/>
          </p:cNvSpPr>
          <p:nvPr>
            <p:ph idx="1"/>
          </p:nvPr>
        </p:nvSpPr>
        <p:spPr/>
        <p:txBody>
          <a:bodyPr>
            <a:normAutofit/>
          </a:bodyPr>
          <a:lstStyle/>
          <a:p>
            <a:r>
              <a:rPr lang="en-US" dirty="0"/>
              <a:t>Art. 29 of the SIAC Rules (2016)</a:t>
            </a:r>
          </a:p>
          <a:p>
            <a:r>
              <a:rPr lang="en-US" dirty="0"/>
              <a:t>Art. 26 of the SIAC IA Rules (2017)</a:t>
            </a:r>
          </a:p>
          <a:p>
            <a:r>
              <a:rPr lang="en-US" dirty="0"/>
              <a:t>Art. 39 of the SCC Rules (2017)</a:t>
            </a:r>
          </a:p>
          <a:p>
            <a:r>
              <a:rPr lang="en-US" dirty="0"/>
              <a:t>Art. 18 of the BCDR-AAA Rules (2017)</a:t>
            </a:r>
          </a:p>
          <a:p>
            <a:r>
              <a:rPr lang="en-US" dirty="0"/>
              <a:t>Art. 43 of the HKIAC Rules (2018)</a:t>
            </a:r>
          </a:p>
          <a:p>
            <a:r>
              <a:rPr lang="en-US" dirty="0"/>
              <a:t>See also ICC Practice Note of 30 October 2017  </a:t>
            </a:r>
          </a:p>
          <a:p>
            <a:endParaRPr lang="en-US" dirty="0"/>
          </a:p>
        </p:txBody>
      </p:sp>
    </p:spTree>
    <p:extLst>
      <p:ext uri="{BB962C8B-B14F-4D97-AF65-F5344CB8AC3E}">
        <p14:creationId xmlns:p14="http://schemas.microsoft.com/office/powerpoint/2010/main" val="4103637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the Procedure </a:t>
            </a:r>
          </a:p>
        </p:txBody>
      </p:sp>
      <p:sp>
        <p:nvSpPr>
          <p:cNvPr id="3" name="Content Placeholder 2"/>
          <p:cNvSpPr>
            <a:spLocks noGrp="1"/>
          </p:cNvSpPr>
          <p:nvPr>
            <p:ph idx="1"/>
          </p:nvPr>
        </p:nvSpPr>
        <p:spPr>
          <a:xfrm>
            <a:off x="900112" y="1790700"/>
            <a:ext cx="7345363" cy="4419600"/>
          </a:xfrm>
        </p:spPr>
        <p:txBody>
          <a:bodyPr>
            <a:normAutofit lnSpcReduction="10000"/>
          </a:bodyPr>
          <a:lstStyle/>
          <a:p>
            <a:r>
              <a:rPr lang="en-US" sz="2200" dirty="0"/>
              <a:t>ICSID Rule 41(5)</a:t>
            </a:r>
          </a:p>
          <a:p>
            <a:pPr lvl="1"/>
            <a:r>
              <a:rPr lang="en-US" sz="2000" dirty="0"/>
              <a:t>relationship with the Secretary General’s screening power under 36(3) of the ICSID Convention </a:t>
            </a:r>
          </a:p>
          <a:p>
            <a:pPr lvl="1"/>
            <a:r>
              <a:rPr lang="en-US" sz="2000" dirty="0"/>
              <a:t>interpretation of the scope by ICSID tribunals </a:t>
            </a:r>
          </a:p>
          <a:p>
            <a:r>
              <a:rPr lang="en-US" sz="2200" dirty="0"/>
              <a:t>SIAC Rule 29(1)</a:t>
            </a:r>
          </a:p>
          <a:p>
            <a:pPr lvl="1"/>
            <a:r>
              <a:rPr lang="en-US" sz="2000" dirty="0"/>
              <a:t>“claim or </a:t>
            </a:r>
            <a:r>
              <a:rPr lang="en-US" sz="2000" dirty="0" err="1"/>
              <a:t>defence</a:t>
            </a:r>
            <a:r>
              <a:rPr lang="en-US" sz="2000" dirty="0"/>
              <a:t> is</a:t>
            </a:r>
            <a:r>
              <a:rPr lang="is-IS" sz="2000" dirty="0"/>
              <a:t> manifestly without legal merit”</a:t>
            </a:r>
          </a:p>
          <a:p>
            <a:pPr lvl="1"/>
            <a:r>
              <a:rPr lang="is-IS" sz="2000" dirty="0"/>
              <a:t>“claim or defence is manifestly outside the jurisdiction of the Tribunal” </a:t>
            </a:r>
            <a:endParaRPr lang="en-US" sz="2000" dirty="0"/>
          </a:p>
          <a:p>
            <a:r>
              <a:rPr lang="en-US" sz="2200" dirty="0"/>
              <a:t>SIAC IA Rule 26(1) </a:t>
            </a:r>
          </a:p>
          <a:p>
            <a:pPr lvl="1"/>
            <a:r>
              <a:rPr lang="en-US" sz="2000" dirty="0"/>
              <a:t>see above, or</a:t>
            </a:r>
          </a:p>
          <a:p>
            <a:pPr lvl="1"/>
            <a:r>
              <a:rPr lang="en-US" sz="2000" dirty="0"/>
              <a:t>“claim or </a:t>
            </a:r>
            <a:r>
              <a:rPr lang="en-US" sz="2000" dirty="0" err="1"/>
              <a:t>defence</a:t>
            </a:r>
            <a:r>
              <a:rPr lang="en-US" sz="2000" dirty="0"/>
              <a:t> is manifestly inadmissible”</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373113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the Procedure</a:t>
            </a:r>
          </a:p>
        </p:txBody>
      </p:sp>
      <p:sp>
        <p:nvSpPr>
          <p:cNvPr id="3" name="Content Placeholder 2"/>
          <p:cNvSpPr>
            <a:spLocks noGrp="1"/>
          </p:cNvSpPr>
          <p:nvPr>
            <p:ph idx="1"/>
          </p:nvPr>
        </p:nvSpPr>
        <p:spPr>
          <a:xfrm>
            <a:off x="900112" y="1727200"/>
            <a:ext cx="7345363" cy="4495800"/>
          </a:xfrm>
        </p:spPr>
        <p:txBody>
          <a:bodyPr>
            <a:normAutofit fontScale="85000" lnSpcReduction="20000"/>
          </a:bodyPr>
          <a:lstStyle/>
          <a:p>
            <a:r>
              <a:rPr lang="en-US" sz="2200" dirty="0"/>
              <a:t>SCC Rule 39(2) </a:t>
            </a:r>
          </a:p>
          <a:p>
            <a:pPr lvl="1"/>
            <a:r>
              <a:rPr lang="en-US" sz="2000" dirty="0"/>
              <a:t>“A request for summary procedure may concern issues of jurisdiction, admissibility or the merits.” </a:t>
            </a:r>
          </a:p>
          <a:p>
            <a:r>
              <a:rPr lang="en-US" sz="2200" dirty="0"/>
              <a:t>BCDR-AAA Rule 18.1</a:t>
            </a:r>
          </a:p>
          <a:p>
            <a:pPr lvl="1"/>
            <a:r>
              <a:rPr lang="en-US" sz="2000" dirty="0"/>
              <a:t>“The arbitral tribunal shall have the power [</a:t>
            </a:r>
            <a:r>
              <a:rPr lang="is-IS" sz="2000" dirty="0"/>
              <a:t>…]</a:t>
            </a:r>
            <a:r>
              <a:rPr lang="en-US" sz="2000" dirty="0"/>
              <a:t> to determine [</a:t>
            </a:r>
            <a:r>
              <a:rPr lang="is-IS" sz="2000" dirty="0"/>
              <a:t>…] </a:t>
            </a:r>
            <a:r>
              <a:rPr lang="en-US" sz="2000" dirty="0"/>
              <a:t>any legal or factual issue [</a:t>
            </a:r>
            <a:r>
              <a:rPr lang="is-IS" sz="2000" dirty="0"/>
              <a:t>…]</a:t>
            </a:r>
            <a:r>
              <a:rPr lang="en-US" sz="2000" dirty="0"/>
              <a:t>.” </a:t>
            </a:r>
            <a:endParaRPr lang="en-US" dirty="0"/>
          </a:p>
          <a:p>
            <a:r>
              <a:rPr lang="en-US" dirty="0"/>
              <a:t>HKIAC Rule 43 </a:t>
            </a:r>
          </a:p>
          <a:p>
            <a:pPr lvl="1"/>
            <a:r>
              <a:rPr lang="en-US" dirty="0"/>
              <a:t>“The arbitral tribunal shall have the power [</a:t>
            </a:r>
            <a:r>
              <a:rPr lang="is-IS" dirty="0"/>
              <a:t>…]</a:t>
            </a:r>
            <a:r>
              <a:rPr lang="en-US" dirty="0"/>
              <a:t> to decide one or more points of law or fact [</a:t>
            </a:r>
            <a:r>
              <a:rPr lang="is-IS" dirty="0"/>
              <a:t>…]</a:t>
            </a:r>
            <a:r>
              <a:rPr lang="en-US" dirty="0"/>
              <a:t> on the basis that:	</a:t>
            </a:r>
          </a:p>
          <a:p>
            <a:pPr marL="579438" lvl="2" indent="0">
              <a:buNone/>
            </a:pPr>
            <a:r>
              <a:rPr lang="en-US" dirty="0"/>
              <a:t>(a) 	such points of law or fact are manifestly without merit; or</a:t>
            </a:r>
          </a:p>
          <a:p>
            <a:pPr marL="579438" lvl="2" indent="0">
              <a:buNone/>
            </a:pPr>
            <a:r>
              <a:rPr lang="en-US" dirty="0"/>
              <a:t>(b)	such points of law or fact are manifestly outside the arbitral 	tribunal’s jurisdiction; or                  </a:t>
            </a:r>
          </a:p>
          <a:p>
            <a:pPr marL="579438" lvl="2" indent="0">
              <a:buNone/>
            </a:pPr>
            <a:r>
              <a:rPr lang="en-US" dirty="0"/>
              <a:t>(c) 	even if such points of law or fact are submitted by another party 	and are assumed to be correct, no award could be rendered in </a:t>
            </a:r>
            <a:r>
              <a:rPr lang="en-US" dirty="0" err="1"/>
              <a:t>favour</a:t>
            </a:r>
            <a:r>
              <a:rPr lang="en-US" dirty="0"/>
              <a:t> 	of that party.”</a:t>
            </a:r>
          </a:p>
          <a:p>
            <a:endParaRPr lang="en-US" dirty="0"/>
          </a:p>
          <a:p>
            <a:endParaRPr lang="en-US" dirty="0"/>
          </a:p>
          <a:p>
            <a:endParaRPr lang="en-US" dirty="0"/>
          </a:p>
        </p:txBody>
      </p:sp>
    </p:spTree>
    <p:extLst>
      <p:ext uri="{BB962C8B-B14F-4D97-AF65-F5344CB8AC3E}">
        <p14:creationId xmlns:p14="http://schemas.microsoft.com/office/powerpoint/2010/main" val="1942957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of Review</a:t>
            </a:r>
          </a:p>
        </p:txBody>
      </p:sp>
      <p:sp>
        <p:nvSpPr>
          <p:cNvPr id="3" name="Content Placeholder 2"/>
          <p:cNvSpPr>
            <a:spLocks noGrp="1"/>
          </p:cNvSpPr>
          <p:nvPr>
            <p:ph idx="1"/>
          </p:nvPr>
        </p:nvSpPr>
        <p:spPr>
          <a:xfrm>
            <a:off x="900112" y="1460500"/>
            <a:ext cx="7345363" cy="4813300"/>
          </a:xfrm>
        </p:spPr>
        <p:txBody>
          <a:bodyPr>
            <a:normAutofit fontScale="70000" lnSpcReduction="20000"/>
          </a:bodyPr>
          <a:lstStyle/>
          <a:p>
            <a:pPr marL="0" indent="0">
              <a:buNone/>
            </a:pPr>
            <a:endParaRPr lang="en-US" dirty="0"/>
          </a:p>
          <a:p>
            <a:r>
              <a:rPr lang="en-US" sz="2900" dirty="0"/>
              <a:t>ICSID 41(5): </a:t>
            </a:r>
            <a:r>
              <a:rPr lang="en-US" sz="2900" u="sng" dirty="0"/>
              <a:t>manifest</a:t>
            </a:r>
            <a:r>
              <a:rPr lang="en-US" sz="2900" dirty="0"/>
              <a:t> lack of legal merit </a:t>
            </a:r>
          </a:p>
          <a:p>
            <a:r>
              <a:rPr lang="en-US" sz="2900" dirty="0"/>
              <a:t>SIAC 29(1): </a:t>
            </a:r>
            <a:r>
              <a:rPr lang="en-US" sz="2900" u="sng" dirty="0"/>
              <a:t>manifest</a:t>
            </a:r>
            <a:r>
              <a:rPr lang="en-US" sz="2900" dirty="0"/>
              <a:t> lack of legal merit/jurisdiction </a:t>
            </a:r>
          </a:p>
          <a:p>
            <a:r>
              <a:rPr lang="en-US" sz="2900" dirty="0"/>
              <a:t>SIAC IA 26(1): </a:t>
            </a:r>
            <a:r>
              <a:rPr lang="en-US" sz="2900" u="sng" dirty="0"/>
              <a:t>manifest</a:t>
            </a:r>
            <a:r>
              <a:rPr lang="en-US" sz="2900" dirty="0"/>
              <a:t> lack of legal merit/jurisdiction/admissibility </a:t>
            </a:r>
          </a:p>
          <a:p>
            <a:r>
              <a:rPr lang="en-US" sz="2900" dirty="0"/>
              <a:t>SCC 39(2)(</a:t>
            </a:r>
            <a:r>
              <a:rPr lang="en-US" sz="2900" dirty="0" err="1"/>
              <a:t>i</a:t>
            </a:r>
            <a:r>
              <a:rPr lang="en-US" sz="2900" dirty="0"/>
              <a:t>): allegation is </a:t>
            </a:r>
            <a:r>
              <a:rPr lang="en-US" sz="2900" u="sng" dirty="0"/>
              <a:t>manifestly</a:t>
            </a:r>
            <a:r>
              <a:rPr lang="en-US" sz="2900" dirty="0"/>
              <a:t> unsustainable</a:t>
            </a:r>
          </a:p>
          <a:p>
            <a:r>
              <a:rPr lang="en-US" sz="2900" dirty="0"/>
              <a:t>BCDR-AAA 18: issue is considered </a:t>
            </a:r>
            <a:r>
              <a:rPr lang="en-US" sz="2900" u="sng" dirty="0"/>
              <a:t>material</a:t>
            </a:r>
            <a:r>
              <a:rPr lang="en-US" sz="2900" dirty="0"/>
              <a:t> to the outcome of the arbitration </a:t>
            </a:r>
          </a:p>
          <a:p>
            <a:r>
              <a:rPr lang="en-US" sz="2900" dirty="0"/>
              <a:t>HKIAC 43: </a:t>
            </a:r>
            <a:r>
              <a:rPr lang="en-US" sz="2900" u="sng" dirty="0"/>
              <a:t>manifest </a:t>
            </a:r>
            <a:r>
              <a:rPr lang="en-US" sz="2900" dirty="0"/>
              <a:t>lack of legal merit/jurisdiction  </a:t>
            </a:r>
          </a:p>
          <a:p>
            <a:endParaRPr lang="en-US" dirty="0"/>
          </a:p>
          <a:p>
            <a:pPr marL="0" indent="0">
              <a:buNone/>
            </a:pPr>
            <a:r>
              <a:rPr lang="en-US" dirty="0"/>
              <a:t>	 </a:t>
            </a:r>
          </a:p>
          <a:p>
            <a:endParaRPr lang="en-US" dirty="0"/>
          </a:p>
          <a:p>
            <a:endParaRPr lang="en-US" dirty="0"/>
          </a:p>
          <a:p>
            <a:endParaRPr lang="en-US" dirty="0"/>
          </a:p>
          <a:p>
            <a:pPr marL="0" indent="0">
              <a:buNone/>
            </a:pPr>
            <a:endParaRPr lang="fr-FR" dirty="0"/>
          </a:p>
          <a:p>
            <a:endParaRPr lang="fr-FR" dirty="0"/>
          </a:p>
          <a:p>
            <a:endParaRPr lang="en-US" dirty="0"/>
          </a:p>
        </p:txBody>
      </p:sp>
    </p:spTree>
    <p:extLst>
      <p:ext uri="{BB962C8B-B14F-4D97-AF65-F5344CB8AC3E}">
        <p14:creationId xmlns:p14="http://schemas.microsoft.com/office/powerpoint/2010/main" val="3969461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Standard of Review in ICSID Cases: </a:t>
            </a:r>
            <a:r>
              <a:rPr lang="en-US" sz="3600" i="1" dirty="0"/>
              <a:t>Trans-Global Petroleum v. Jordan</a:t>
            </a:r>
          </a:p>
        </p:txBody>
      </p:sp>
      <p:sp>
        <p:nvSpPr>
          <p:cNvPr id="3" name="Content Placeholder 2"/>
          <p:cNvSpPr>
            <a:spLocks noGrp="1"/>
          </p:cNvSpPr>
          <p:nvPr>
            <p:ph idx="1"/>
          </p:nvPr>
        </p:nvSpPr>
        <p:spPr/>
        <p:txBody>
          <a:bodyPr/>
          <a:lstStyle/>
          <a:p>
            <a:pPr marL="0" indent="0">
              <a:buNone/>
            </a:pPr>
            <a:r>
              <a:rPr lang="en-US" i="1" dirty="0"/>
              <a:t>“88. The Tribunal considers [</a:t>
            </a:r>
            <a:r>
              <a:rPr lang="is-IS" i="1" dirty="0"/>
              <a:t>…] that the ordinary meaning of the word [‘manifestly’] requires the respondent to </a:t>
            </a:r>
            <a:r>
              <a:rPr lang="is-IS" i="1" u="sng" dirty="0"/>
              <a:t>establish its objection clearly and obviously, with relative ease and despatch. </a:t>
            </a:r>
            <a:r>
              <a:rPr lang="is-IS" i="1" dirty="0"/>
              <a:t>The standard is thus set high. [...] The exercise may thus be complicated; but it should never be difficult.”   </a:t>
            </a:r>
          </a:p>
          <a:p>
            <a:pPr marL="0" indent="0">
              <a:buNone/>
            </a:pPr>
            <a:r>
              <a:rPr lang="is-IS" sz="1900" dirty="0"/>
              <a:t>(emphasis added)</a:t>
            </a:r>
            <a:r>
              <a:rPr lang="is-IS" sz="1900" i="1" dirty="0"/>
              <a:t> </a:t>
            </a:r>
          </a:p>
          <a:p>
            <a:pPr marL="0" indent="0">
              <a:buNone/>
            </a:pPr>
            <a:r>
              <a:rPr lang="is-IS" sz="1900" dirty="0"/>
              <a:t>(Decision on the Respondent’s Objection under Rule 41(5) of the ICSID Arbitration Rules, 12 May 2008) </a:t>
            </a:r>
          </a:p>
          <a:p>
            <a:pPr marL="0" indent="0">
              <a:buNone/>
            </a:pPr>
            <a:endParaRPr lang="is-IS" sz="1800" dirty="0"/>
          </a:p>
          <a:p>
            <a:pPr marL="0" indent="0">
              <a:buNone/>
            </a:pPr>
            <a:endParaRPr lang="en-US" dirty="0"/>
          </a:p>
        </p:txBody>
      </p:sp>
    </p:spTree>
    <p:extLst>
      <p:ext uri="{BB962C8B-B14F-4D97-AF65-F5344CB8AC3E}">
        <p14:creationId xmlns:p14="http://schemas.microsoft.com/office/powerpoint/2010/main" val="215978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Standard of Review in ICSID Cases: </a:t>
            </a:r>
            <a:r>
              <a:rPr lang="en-US" sz="3600" i="1" dirty="0"/>
              <a:t>MOL v. Croatia </a:t>
            </a:r>
          </a:p>
        </p:txBody>
      </p:sp>
      <p:sp>
        <p:nvSpPr>
          <p:cNvPr id="3" name="Content Placeholder 2"/>
          <p:cNvSpPr>
            <a:spLocks noGrp="1"/>
          </p:cNvSpPr>
          <p:nvPr>
            <p:ph idx="1"/>
          </p:nvPr>
        </p:nvSpPr>
        <p:spPr/>
        <p:txBody>
          <a:bodyPr>
            <a:normAutofit fontScale="92500" lnSpcReduction="20000"/>
          </a:bodyPr>
          <a:lstStyle/>
          <a:p>
            <a:pPr marL="0" indent="0">
              <a:buNone/>
            </a:pPr>
            <a:r>
              <a:rPr lang="en-US" i="1" dirty="0"/>
              <a:t>“44. The Tribunal begins with the observation on the standard to be applied for determining a Rule 41(5) Objection. There is no dispute between the Parties that </a:t>
            </a:r>
            <a:r>
              <a:rPr lang="en-US" i="1" u="sng" dirty="0"/>
              <a:t>the standard is a high one</a:t>
            </a:r>
            <a:r>
              <a:rPr lang="en-US" i="1" dirty="0"/>
              <a:t>, and that must be right. The Rule, as introduced in 2006, plainly envisages a claim that is so </a:t>
            </a:r>
            <a:r>
              <a:rPr lang="en-US" i="1" u="sng" dirty="0"/>
              <a:t>obviously defective</a:t>
            </a:r>
            <a:r>
              <a:rPr lang="en-US" i="1" dirty="0"/>
              <a:t> from a legal point of view that it can properly be dismissed outright. By contrast, an objection to the jurisdiction or substantive </a:t>
            </a:r>
            <a:r>
              <a:rPr lang="en-US" i="1" dirty="0" err="1"/>
              <a:t>defence</a:t>
            </a:r>
            <a:r>
              <a:rPr lang="en-US" i="1" dirty="0"/>
              <a:t> (in terms, that a claim ‘lacks legal merit’), which requires for its disposition more elaborate argument or factual enquiry, must be made the subject of a regular preliminary objection under Rule 41(1) or a regular </a:t>
            </a:r>
            <a:r>
              <a:rPr lang="en-US" i="1" dirty="0" err="1"/>
              <a:t>defence</a:t>
            </a:r>
            <a:r>
              <a:rPr lang="en-US" i="1" dirty="0"/>
              <a:t> on the merits.” </a:t>
            </a:r>
            <a:r>
              <a:rPr lang="en-US" dirty="0"/>
              <a:t>(emphasis added, footnotes omitted)</a:t>
            </a:r>
          </a:p>
          <a:p>
            <a:pPr marL="0" indent="0">
              <a:buNone/>
            </a:pPr>
            <a:r>
              <a:rPr lang="en-US" sz="2100" dirty="0"/>
              <a:t>(Decision on Respondent’s Application under ICSID Arbitration Rule 41(5), 2 December 2014) </a:t>
            </a:r>
          </a:p>
        </p:txBody>
      </p:sp>
    </p:spTree>
    <p:extLst>
      <p:ext uri="{BB962C8B-B14F-4D97-AF65-F5344CB8AC3E}">
        <p14:creationId xmlns:p14="http://schemas.microsoft.com/office/powerpoint/2010/main" val="304993865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698</TotalTime>
  <Words>968</Words>
  <Application>Microsoft Office PowerPoint</Application>
  <PresentationFormat>On-screen Show (4:3)</PresentationFormat>
  <Paragraphs>81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Brush Script MT</vt:lpstr>
      <vt:lpstr>Calibri</vt:lpstr>
      <vt:lpstr>Calisto MT</vt:lpstr>
      <vt:lpstr>Capital</vt:lpstr>
      <vt:lpstr>Summary Disposition of Claims</vt:lpstr>
      <vt:lpstr>Overview </vt:lpstr>
      <vt:lpstr>Rule 41(5) of the  ICSID Arbitration Rules </vt:lpstr>
      <vt:lpstr>Further Provisions </vt:lpstr>
      <vt:lpstr>Scope of the Procedure </vt:lpstr>
      <vt:lpstr>Scope of the Procedure</vt:lpstr>
      <vt:lpstr>Standard of Review</vt:lpstr>
      <vt:lpstr>Standard of Review in ICSID Cases: Trans-Global Petroleum v. Jordan</vt:lpstr>
      <vt:lpstr>Standard of Review in ICSID Cases: MOL v. Croatia </vt:lpstr>
      <vt:lpstr>Standard of Review in ICSID Cases: PNG v. Papua New Guinea</vt:lpstr>
      <vt:lpstr>Final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Counterclaims in Investment Arbitration</dc:title>
  <dc:creator>Anne K. Hoffmann</dc:creator>
  <cp:lastModifiedBy>Nawazish Choudhury</cp:lastModifiedBy>
  <cp:revision>31</cp:revision>
  <dcterms:created xsi:type="dcterms:W3CDTF">2018-10-24T11:17:09Z</dcterms:created>
  <dcterms:modified xsi:type="dcterms:W3CDTF">2018-12-06T12:45:20Z</dcterms:modified>
</cp:coreProperties>
</file>