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34" r:id="rId2"/>
    <p:sldId id="333" r:id="rId3"/>
    <p:sldId id="335" r:id="rId4"/>
    <p:sldId id="354" r:id="rId5"/>
    <p:sldId id="353" r:id="rId6"/>
    <p:sldId id="358" r:id="rId7"/>
    <p:sldId id="360" r:id="rId8"/>
    <p:sldId id="362" r:id="rId9"/>
    <p:sldId id="356" r:id="rId10"/>
    <p:sldId id="359" r:id="rId11"/>
    <p:sldId id="364" r:id="rId12"/>
    <p:sldId id="365" r:id="rId13"/>
    <p:sldId id="368" r:id="rId14"/>
    <p:sldId id="384" r:id="rId15"/>
    <p:sldId id="369" r:id="rId16"/>
    <p:sldId id="377" r:id="rId17"/>
    <p:sldId id="375" r:id="rId18"/>
    <p:sldId id="374" r:id="rId19"/>
    <p:sldId id="376" r:id="rId20"/>
    <p:sldId id="370" r:id="rId21"/>
    <p:sldId id="379" r:id="rId22"/>
    <p:sldId id="385" r:id="rId23"/>
    <p:sldId id="378" r:id="rId24"/>
    <p:sldId id="371" r:id="rId25"/>
    <p:sldId id="380" r:id="rId26"/>
    <p:sldId id="381" r:id="rId27"/>
    <p:sldId id="382" r:id="rId28"/>
    <p:sldId id="383" r:id="rId29"/>
    <p:sldId id="363" r:id="rId30"/>
    <p:sldId id="386" r:id="rId31"/>
    <p:sldId id="357" r:id="rId32"/>
  </p:sldIdLst>
  <p:sldSz cx="9144000" cy="6858000" type="screen4x3"/>
  <p:notesSz cx="6794500" cy="9931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Gonzalez de Cossio" initials="FGdC" lastIdx="0" clrIdx="0">
    <p:extLst>
      <p:ext uri="{19B8F6BF-5375-455C-9EA6-DF929625EA0E}">
        <p15:presenceInfo xmlns:p15="http://schemas.microsoft.com/office/powerpoint/2012/main" userId="9b078c18e0f88d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441DF-A365-4D16-AE7F-461E32921034}" v="8" dt="2018-11-17T12:48:48.50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541"/>
  </p:normalViewPr>
  <p:slideViewPr>
    <p:cSldViewPr snapToGrid="0" snapToObjects="1">
      <p:cViewPr varScale="1">
        <p:scale>
          <a:sx n="153" d="100"/>
          <a:sy n="153" d="100"/>
        </p:scale>
        <p:origin x="238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sif Al Saif" userId="fa140974-09e3-4b77-b823-2c7cc5cd40a6" providerId="ADAL" clId="{09E441DF-A365-4D16-AE7F-461E32921034}"/>
    <pc:docChg chg="modSld modNotesMaster modHandout">
      <pc:chgData name="Yousif Al Saif" userId="fa140974-09e3-4b77-b823-2c7cc5cd40a6" providerId="ADAL" clId="{09E441DF-A365-4D16-AE7F-461E32921034}" dt="2018-11-17T12:48:30.051" v="2" actId="20577"/>
      <pc:docMkLst>
        <pc:docMk/>
      </pc:docMkLst>
      <pc:sldChg chg="modSp">
        <pc:chgData name="Yousif Al Saif" userId="fa140974-09e3-4b77-b823-2c7cc5cd40a6" providerId="ADAL" clId="{09E441DF-A365-4D16-AE7F-461E32921034}" dt="2018-11-17T12:48:30.051" v="2" actId="20577"/>
        <pc:sldMkLst>
          <pc:docMk/>
          <pc:sldMk cId="284235111" sldId="365"/>
        </pc:sldMkLst>
        <pc:spChg chg="mod">
          <ac:chgData name="Yousif Al Saif" userId="fa140974-09e3-4b77-b823-2c7cc5cd40a6" providerId="ADAL" clId="{09E441DF-A365-4D16-AE7F-461E32921034}" dt="2018-11-17T12:48:30.051" v="2" actId="20577"/>
          <ac:spMkLst>
            <pc:docMk/>
            <pc:sldMk cId="284235111" sldId="365"/>
            <ac:spMk id="14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7A36D7-EAC9-44D1-ADCA-B8400515F962}"/>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r>
              <a:rPr lang="es-ES"/>
              <a:t>Panel 3 - Francisco Gonzáles de Cossio</a:t>
            </a:r>
            <a:endParaRPr lang="en-US"/>
          </a:p>
        </p:txBody>
      </p:sp>
      <p:sp>
        <p:nvSpPr>
          <p:cNvPr id="3" name="Date Placeholder 2">
            <a:extLst>
              <a:ext uri="{FF2B5EF4-FFF2-40B4-BE49-F238E27FC236}">
                <a16:creationId xmlns:a16="http://schemas.microsoft.com/office/drawing/2014/main" id="{306F8E5E-95D6-4CE1-B06E-316904BE0EF2}"/>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r>
              <a:rPr lang="en-US"/>
              <a:t>18 November 2018</a:t>
            </a:r>
          </a:p>
        </p:txBody>
      </p:sp>
      <p:sp>
        <p:nvSpPr>
          <p:cNvPr id="4" name="Footer Placeholder 3">
            <a:extLst>
              <a:ext uri="{FF2B5EF4-FFF2-40B4-BE49-F238E27FC236}">
                <a16:creationId xmlns:a16="http://schemas.microsoft.com/office/drawing/2014/main" id="{C98AC77F-B300-446F-914D-4926431C8798}"/>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r>
              <a:rPr lang="es-ES"/>
              <a:t>,</a:t>
            </a:r>
            <a:endParaRPr lang="en-US"/>
          </a:p>
        </p:txBody>
      </p:sp>
      <p:sp>
        <p:nvSpPr>
          <p:cNvPr id="5" name="Slide Number Placeholder 4">
            <a:extLst>
              <a:ext uri="{FF2B5EF4-FFF2-40B4-BE49-F238E27FC236}">
                <a16:creationId xmlns:a16="http://schemas.microsoft.com/office/drawing/2014/main" id="{B529694A-12FF-4B48-BE64-2DA826B5DE08}"/>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371ABC4D-E5B7-47B6-A8D6-577DE51CE69E}" type="slidenum">
              <a:rPr lang="en-US" smtClean="0"/>
              <a:t>‹#›</a:t>
            </a:fld>
            <a:endParaRPr lang="en-US"/>
          </a:p>
        </p:txBody>
      </p:sp>
    </p:spTree>
    <p:extLst>
      <p:ext uri="{BB962C8B-B14F-4D97-AF65-F5344CB8AC3E}">
        <p14:creationId xmlns:p14="http://schemas.microsoft.com/office/powerpoint/2010/main" val="223552428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914400" y="744538"/>
            <a:ext cx="4965700" cy="3724275"/>
          </a:xfrm>
          <a:prstGeom prst="rect">
            <a:avLst/>
          </a:prstGeom>
        </p:spPr>
        <p:txBody>
          <a:bodyPr/>
          <a:lstStyle/>
          <a:p>
            <a:endParaRPr/>
          </a:p>
        </p:txBody>
      </p:sp>
      <p:sp>
        <p:nvSpPr>
          <p:cNvPr id="110" name="Shape 110"/>
          <p:cNvSpPr>
            <a:spLocks noGrp="1"/>
          </p:cNvSpPr>
          <p:nvPr>
            <p:ph type="body" sz="quarter" idx="1"/>
          </p:nvPr>
        </p:nvSpPr>
        <p:spPr>
          <a:xfrm>
            <a:off x="905934" y="4717415"/>
            <a:ext cx="4982633" cy="4469130"/>
          </a:xfrm>
          <a:prstGeom prst="rect">
            <a:avLst/>
          </a:prstGeom>
        </p:spPr>
        <p:txBody>
          <a:bodyPr/>
          <a:lstStyle/>
          <a:p>
            <a:endParaRPr/>
          </a:p>
        </p:txBody>
      </p:sp>
    </p:spTree>
    <p:extLst>
      <p:ext uri="{BB962C8B-B14F-4D97-AF65-F5344CB8AC3E}">
        <p14:creationId xmlns:p14="http://schemas.microsoft.com/office/powerpoint/2010/main" val="551925433"/>
      </p:ext>
    </p:extLst>
  </p:cSld>
  <p:clrMap bg1="lt1" tx1="dk1" bg2="lt2" tx2="dk2" accent1="accent1" accent2="accent2" accent3="accent3" accent4="accent4" accent5="accent5" accent6="accent6" hlink="hlink" folHlink="folHlink"/>
  <p:hf/>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4151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441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9409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327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524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7696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709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2177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1755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176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619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9947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5907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8575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4414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9711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9796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2283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0888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3727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5499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791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9990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2140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6247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589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652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109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387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8972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704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Texto del título</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Texto del título</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Texto del título</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Texto del título</a:t>
            </a:r>
          </a:p>
        </p:txBody>
      </p:sp>
      <p:sp>
        <p:nvSpPr>
          <p:cNvPr id="73" name="Shape 73"/>
          <p:cNvSpPr>
            <a:spLocks noGrp="1"/>
          </p:cNvSpPr>
          <p:nvPr>
            <p:ph type="body" idx="1"/>
          </p:nvPr>
        </p:nvSpPr>
        <p:spPr>
          <a:xfrm>
            <a:off x="3575050" y="273050"/>
            <a:ext cx="5111750" cy="585311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Texto del título</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Texto del título</a:t>
            </a:r>
          </a:p>
        </p:txBody>
      </p:sp>
      <p:sp>
        <p:nvSpPr>
          <p:cNvPr id="93" name="Shape 93"/>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Texto del título</a:t>
            </a:r>
          </a:p>
        </p:txBody>
      </p:sp>
      <p:sp>
        <p:nvSpPr>
          <p:cNvPr id="102" name="Shape 102"/>
          <p:cNvSpPr>
            <a:spLocks noGrp="1"/>
          </p:cNvSpPr>
          <p:nvPr>
            <p:ph type="body" idx="1"/>
          </p:nvPr>
        </p:nvSpPr>
        <p:spPr>
          <a:xfrm>
            <a:off x="457200" y="274638"/>
            <a:ext cx="6019800" cy="5851526"/>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Texto del título</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https://cloud10.todocoleccion.online/tc/2010/09/04/21305133_5396127.jpg"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https://images.sipse.com/C414oby7bUQiPJOH8YoGP81o3Ps=/800x497/smart/imgs/032014/240314a4f416d12.jpg" TargetMode="External"/><Relationship Id="rId5" Type="http://schemas.openxmlformats.org/officeDocument/2006/relationships/image" Target="../media/image8.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https://www.aprender.org/wp-content/uploads/2015/10/CAJETILLAS-610x343.jpg"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https://www.merca20.com/wp-content/uploads/2016/03/cigarrillos1.jpg"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tif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https://http2.mlstatic.com/D_Q_NP_737405-MLA25022453072_082016-Q.jpg" TargetMode="External"/><Relationship Id="rId5"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1019503" y="2038981"/>
            <a:ext cx="8163613" cy="313932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857250" indent="-857250">
              <a:buAutoNum type="romanUcPeriod"/>
            </a:pPr>
            <a:r>
              <a:rPr lang="es-ES_tradnl" sz="2800" b="1" dirty="0" err="1">
                <a:solidFill>
                  <a:schemeClr val="bg1">
                    <a:lumMod val="95000"/>
                  </a:schemeClr>
                </a:solidFill>
                <a:latin typeface="Arial" panose="020B0604020202020204" pitchFamily="34" charset="0"/>
                <a:ea typeface="Garamond" charset="0"/>
                <a:cs typeface="Arial" panose="020B0604020202020204" pitchFamily="34" charset="0"/>
              </a:rPr>
              <a:t>Dilemma</a:t>
            </a:r>
            <a:endParaRPr lang="es-ES_tradnl" sz="2800" b="1" dirty="0">
              <a:solidFill>
                <a:schemeClr val="bg1">
                  <a:lumMod val="95000"/>
                </a:schemeClr>
              </a:solidFill>
              <a:latin typeface="Arial" panose="020B0604020202020204" pitchFamily="34" charset="0"/>
              <a:ea typeface="Garamond" charset="0"/>
              <a:cs typeface="Arial" panose="020B0604020202020204" pitchFamily="34" charset="0"/>
            </a:endParaRPr>
          </a:p>
          <a:p>
            <a:pPr marL="857250" indent="-857250">
              <a:buAutoNum type="romanUcPeriod"/>
            </a:pPr>
            <a:endParaRPr lang="es-ES_tradnl" sz="2800" b="1" dirty="0">
              <a:solidFill>
                <a:schemeClr val="bg1">
                  <a:lumMod val="95000"/>
                </a:schemeClr>
              </a:solidFill>
              <a:latin typeface="Arial" panose="020B0604020202020204" pitchFamily="34" charset="0"/>
              <a:ea typeface="Garamond" charset="0"/>
              <a:cs typeface="Arial" panose="020B0604020202020204" pitchFamily="34" charset="0"/>
            </a:endParaRPr>
          </a:p>
          <a:p>
            <a:pPr marL="857250" indent="-857250">
              <a:buAutoNum type="romanUcPeriod"/>
            </a:pPr>
            <a:r>
              <a:rPr lang="es-ES_tradnl" sz="2800" b="1" dirty="0">
                <a:solidFill>
                  <a:schemeClr val="bg1">
                    <a:lumMod val="95000"/>
                  </a:schemeClr>
                </a:solidFill>
                <a:latin typeface="Arial" panose="020B0604020202020204" pitchFamily="34" charset="0"/>
                <a:ea typeface="Garamond" charset="0"/>
                <a:cs typeface="Arial" panose="020B0604020202020204" pitchFamily="34" charset="0"/>
              </a:rPr>
              <a:t>Case </a:t>
            </a:r>
            <a:r>
              <a:rPr lang="es-ES_tradnl" sz="2800" b="1" dirty="0" err="1">
                <a:solidFill>
                  <a:schemeClr val="bg1">
                    <a:lumMod val="95000"/>
                  </a:schemeClr>
                </a:solidFill>
                <a:latin typeface="Arial" panose="020B0604020202020204" pitchFamily="34" charset="0"/>
                <a:ea typeface="Garamond" charset="0"/>
                <a:cs typeface="Arial" panose="020B0604020202020204" pitchFamily="34" charset="0"/>
              </a:rPr>
              <a:t>study</a:t>
            </a:r>
            <a:r>
              <a:rPr lang="es-ES_tradnl" sz="2800" b="1" dirty="0">
                <a:solidFill>
                  <a:schemeClr val="bg1">
                    <a:lumMod val="95000"/>
                  </a:schemeClr>
                </a:solidFill>
                <a:latin typeface="Arial" panose="020B0604020202020204" pitchFamily="34" charset="0"/>
                <a:ea typeface="Garamond" charset="0"/>
                <a:cs typeface="Arial" panose="020B0604020202020204" pitchFamily="34" charset="0"/>
              </a:rPr>
              <a:t> – </a:t>
            </a:r>
            <a:r>
              <a:rPr lang="es-ES_tradnl" sz="2800" b="1" i="1" dirty="0" err="1">
                <a:solidFill>
                  <a:schemeClr val="bg1">
                    <a:lumMod val="95000"/>
                  </a:schemeClr>
                </a:solidFill>
                <a:latin typeface="Arial" panose="020B0604020202020204" pitchFamily="34" charset="0"/>
                <a:ea typeface="Garamond" charset="0"/>
                <a:cs typeface="Arial" panose="020B0604020202020204" pitchFamily="34" charset="0"/>
              </a:rPr>
              <a:t>Phillip</a:t>
            </a:r>
            <a:r>
              <a:rPr lang="es-ES_tradnl" sz="2800" b="1" i="1" dirty="0">
                <a:solidFill>
                  <a:schemeClr val="bg1">
                    <a:lumMod val="95000"/>
                  </a:schemeClr>
                </a:solidFill>
                <a:latin typeface="Arial" panose="020B0604020202020204" pitchFamily="34" charset="0"/>
                <a:ea typeface="Garamond" charset="0"/>
                <a:cs typeface="Arial" panose="020B0604020202020204" pitchFamily="34" charset="0"/>
              </a:rPr>
              <a:t> Morris v Uruguay</a:t>
            </a:r>
          </a:p>
          <a:p>
            <a:pPr marL="857250" indent="-857250">
              <a:buAutoNum type="romanUcPeriod"/>
            </a:pPr>
            <a:endParaRPr lang="es-ES_tradnl" sz="2800" b="1" dirty="0">
              <a:solidFill>
                <a:schemeClr val="bg1">
                  <a:lumMod val="95000"/>
                </a:schemeClr>
              </a:solidFill>
              <a:latin typeface="Arial" panose="020B0604020202020204" pitchFamily="34" charset="0"/>
              <a:ea typeface="Garamond" charset="0"/>
              <a:cs typeface="Arial" panose="020B0604020202020204" pitchFamily="34" charset="0"/>
            </a:endParaRPr>
          </a:p>
          <a:p>
            <a:pPr marL="857250" indent="-857250">
              <a:buAutoNum type="romanUcPeriod"/>
            </a:pPr>
            <a:r>
              <a:rPr lang="es-ES_tradnl" sz="2800" b="1" dirty="0" err="1">
                <a:solidFill>
                  <a:schemeClr val="bg1">
                    <a:lumMod val="95000"/>
                  </a:schemeClr>
                </a:solidFill>
                <a:latin typeface="Arial" panose="020B0604020202020204" pitchFamily="34" charset="0"/>
                <a:ea typeface="Garamond" charset="0"/>
                <a:cs typeface="Arial" panose="020B0604020202020204" pitchFamily="34" charset="0"/>
              </a:rPr>
              <a:t>Lessons</a:t>
            </a:r>
            <a:endParaRPr lang="es-ES_tradnl" sz="2800" b="1" dirty="0">
              <a:solidFill>
                <a:schemeClr val="bg1">
                  <a:lumMod val="95000"/>
                </a:schemeClr>
              </a:solidFill>
              <a:latin typeface="Arial" panose="020B0604020202020204" pitchFamily="34" charset="0"/>
              <a:ea typeface="Garamond" charset="0"/>
              <a:cs typeface="Arial" panose="020B0604020202020204" pitchFamily="34" charset="0"/>
            </a:endParaRPr>
          </a:p>
          <a:p>
            <a:pPr marL="571500" indent="-571500">
              <a:buAutoNum type="romanUcPeriod"/>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228600" defTabSz="457200">
              <a:buSzPct val="100000"/>
              <a:defRPr sz="2600">
                <a:solidFill>
                  <a:srgbClr val="FFFFFF"/>
                </a:solidFill>
                <a:uFill>
                  <a:solidFill>
                    <a:srgbClr val="000000"/>
                  </a:solidFill>
                </a:uFill>
                <a:latin typeface="Garamond"/>
                <a:ea typeface="Garamond"/>
                <a:cs typeface="Garamond"/>
                <a:sym typeface="Garamond"/>
              </a:defRPr>
            </a:pPr>
            <a:endParaRPr lang="es-ES_tradnl" dirty="0">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C2B1D258-FBF4-304F-9685-33DF9029B97F}"/>
              </a:ext>
            </a:extLst>
          </p:cNvPr>
          <p:cNvSpPr>
            <a:spLocks noGrp="1"/>
          </p:cNvSpPr>
          <p:nvPr>
            <p:ph type="sldNum" sz="quarter" idx="2"/>
          </p:nvPr>
        </p:nvSpPr>
        <p:spPr/>
        <p:txBody>
          <a:bodyPr/>
          <a:lstStyle/>
          <a:p>
            <a:fld id="{86CB4B4D-7CA3-9044-876B-883B54F8677D}" type="slidenum">
              <a:rPr lang="es-MX" smtClean="0"/>
              <a:t>1</a:t>
            </a:fld>
            <a:endParaRPr lang="es-MX"/>
          </a:p>
        </p:txBody>
      </p:sp>
    </p:spTree>
    <p:extLst>
      <p:ext uri="{BB962C8B-B14F-4D97-AF65-F5344CB8AC3E}">
        <p14:creationId xmlns:p14="http://schemas.microsoft.com/office/powerpoint/2010/main" val="7819675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4" y="4"/>
            <a:ext cx="38354782" cy="28766086"/>
          </a:xfrm>
          <a:prstGeom prst="rect">
            <a:avLst/>
          </a:prstGeom>
          <a:ln w="12700">
            <a:miter lim="400000"/>
          </a:ln>
        </p:spPr>
      </p:pic>
      <p:sp>
        <p:nvSpPr>
          <p:cNvPr id="147" name="Shape 147"/>
          <p:cNvSpPr/>
          <p:nvPr/>
        </p:nvSpPr>
        <p:spPr>
          <a:xfrm>
            <a:off x="9194256" y="14752860"/>
            <a:ext cx="2314191" cy="69711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Facts</a:t>
            </a: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r>
              <a:rPr lang="es-ES_tradnl" sz="2600" dirty="0">
                <a:solidFill>
                  <a:schemeClr val="bg1"/>
                </a:solidFill>
                <a:latin typeface="Arial" panose="020B0604020202020204" pitchFamily="34" charset="0"/>
                <a:ea typeface="Garamond" charset="0"/>
                <a:cs typeface="Arial" panose="020B0604020202020204" pitchFamily="34" charset="0"/>
              </a:rPr>
              <a:t>80/80 </a:t>
            </a:r>
            <a:r>
              <a:rPr lang="es-ES_tradnl" sz="2600" dirty="0" err="1">
                <a:solidFill>
                  <a:schemeClr val="bg1"/>
                </a:solidFill>
                <a:latin typeface="Arial" panose="020B0604020202020204" pitchFamily="34" charset="0"/>
                <a:ea typeface="Garamond" charset="0"/>
                <a:cs typeface="Arial" panose="020B0604020202020204" pitchFamily="34" charset="0"/>
              </a:rPr>
              <a:t>regulation</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24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24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10" name="Rectangle 18">
            <a:extLst>
              <a:ext uri="{FF2B5EF4-FFF2-40B4-BE49-F238E27FC236}">
                <a16:creationId xmlns:a16="http://schemas.microsoft.com/office/drawing/2014/main" id="{1C742560-59DC-F04A-B5F5-1CF364E37930}"/>
              </a:ext>
            </a:extLst>
          </p:cNvPr>
          <p:cNvSpPr>
            <a:spLocks noChangeArrowheads="1"/>
          </p:cNvSpPr>
          <p:nvPr/>
        </p:nvSpPr>
        <p:spPr bwMode="auto">
          <a:xfrm>
            <a:off x="9785947" y="45715"/>
            <a:ext cx="2678609" cy="9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6" name="Rectangle 10">
            <a:extLst>
              <a:ext uri="{FF2B5EF4-FFF2-40B4-BE49-F238E27FC236}">
                <a16:creationId xmlns:a16="http://schemas.microsoft.com/office/drawing/2014/main" id="{CE650785-B66F-6444-B727-527E6F7BF2DF}"/>
              </a:ext>
            </a:extLst>
          </p:cNvPr>
          <p:cNvSpPr>
            <a:spLocks noChangeArrowheads="1"/>
          </p:cNvSpPr>
          <p:nvPr/>
        </p:nvSpPr>
        <p:spPr bwMode="auto">
          <a:xfrm flipV="1">
            <a:off x="4" y="-2"/>
            <a:ext cx="22945732" cy="19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2057" name="Imagen 4" descr="Resultado de imagen para cajetillas de cigarros de uruguay">
            <a:extLst>
              <a:ext uri="{FF2B5EF4-FFF2-40B4-BE49-F238E27FC236}">
                <a16:creationId xmlns:a16="http://schemas.microsoft.com/office/drawing/2014/main" id="{4C22E9C9-6CF5-AD40-8FAA-9AAA462B7F73}"/>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t="3944" b="10387"/>
          <a:stretch>
            <a:fillRect/>
          </a:stretch>
        </p:blipFill>
        <p:spPr bwMode="auto">
          <a:xfrm>
            <a:off x="1799614" y="1609295"/>
            <a:ext cx="5606496" cy="3595003"/>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número de diapositiva 6">
            <a:extLst>
              <a:ext uri="{FF2B5EF4-FFF2-40B4-BE49-F238E27FC236}">
                <a16:creationId xmlns:a16="http://schemas.microsoft.com/office/drawing/2014/main" id="{6DA64C7F-8837-9D43-92DE-3FCB68E4A0DD}"/>
              </a:ext>
            </a:extLst>
          </p:cNvPr>
          <p:cNvSpPr>
            <a:spLocks noGrp="1"/>
          </p:cNvSpPr>
          <p:nvPr>
            <p:ph type="sldNum" sz="quarter" idx="2"/>
          </p:nvPr>
        </p:nvSpPr>
        <p:spPr/>
        <p:txBody>
          <a:bodyPr/>
          <a:lstStyle/>
          <a:p>
            <a:fld id="{86CB4B4D-7CA3-9044-876B-883B54F8677D}" type="slidenum">
              <a:rPr lang="es-MX" smtClean="0"/>
              <a:t>10</a:t>
            </a:fld>
            <a:endParaRPr lang="es-MX"/>
          </a:p>
        </p:txBody>
      </p:sp>
    </p:spTree>
    <p:extLst>
      <p:ext uri="{BB962C8B-B14F-4D97-AF65-F5344CB8AC3E}">
        <p14:creationId xmlns:p14="http://schemas.microsoft.com/office/powerpoint/2010/main" val="26817599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7314725" y="4090693"/>
            <a:ext cx="10692606" cy="333937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Rectangle 2">
            <a:extLst>
              <a:ext uri="{FF2B5EF4-FFF2-40B4-BE49-F238E27FC236}">
                <a16:creationId xmlns:a16="http://schemas.microsoft.com/office/drawing/2014/main" id="{56DFAB80-3655-FD48-A236-C92772823F21}"/>
              </a:ext>
            </a:extLst>
          </p:cNvPr>
          <p:cNvSpPr>
            <a:spLocks noChangeArrowheads="1"/>
          </p:cNvSpPr>
          <p:nvPr/>
        </p:nvSpPr>
        <p:spPr bwMode="auto">
          <a:xfrm>
            <a:off x="7458955" y="494732"/>
            <a:ext cx="12376378" cy="13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9217" name="Imagen 3" descr="Imagen relacionada">
            <a:extLst>
              <a:ext uri="{FF2B5EF4-FFF2-40B4-BE49-F238E27FC236}">
                <a16:creationId xmlns:a16="http://schemas.microsoft.com/office/drawing/2014/main" id="{091F3395-4DEF-C348-B1A7-055613CE390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916349" y="1721284"/>
            <a:ext cx="5328376" cy="332599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a:extLst>
              <a:ext uri="{FF2B5EF4-FFF2-40B4-BE49-F238E27FC236}">
                <a16:creationId xmlns:a16="http://schemas.microsoft.com/office/drawing/2014/main" id="{82715F8D-3FB2-E340-B054-066C85E64D55}"/>
              </a:ext>
            </a:extLst>
          </p:cNvPr>
          <p:cNvSpPr>
            <a:spLocks noGrp="1"/>
          </p:cNvSpPr>
          <p:nvPr>
            <p:ph type="sldNum" sz="quarter" idx="2"/>
          </p:nvPr>
        </p:nvSpPr>
        <p:spPr/>
        <p:txBody>
          <a:bodyPr/>
          <a:lstStyle/>
          <a:p>
            <a:fld id="{86CB4B4D-7CA3-9044-876B-883B54F8677D}" type="slidenum">
              <a:rPr lang="es-MX" smtClean="0"/>
              <a:t>11</a:t>
            </a:fld>
            <a:endParaRPr lang="es-MX"/>
          </a:p>
        </p:txBody>
      </p:sp>
    </p:spTree>
    <p:extLst>
      <p:ext uri="{BB962C8B-B14F-4D97-AF65-F5344CB8AC3E}">
        <p14:creationId xmlns:p14="http://schemas.microsoft.com/office/powerpoint/2010/main" val="302204009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210694"/>
            <a:ext cx="6515866" cy="458587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a:solidFill>
                  <a:schemeClr val="bg1"/>
                </a:solidFill>
                <a:latin typeface="Arial" panose="020B0604020202020204" pitchFamily="34" charset="0"/>
                <a:ea typeface="Garamond" charset="0"/>
                <a:cs typeface="Arial" panose="020B0604020202020204" pitchFamily="34" charset="0"/>
              </a:rPr>
              <a:t>Decision:</a:t>
            </a:r>
          </a:p>
          <a:p>
            <a:pPr marL="9525" indent="-9525" algn="just">
              <a:spcAft>
                <a:spcPts val="1800"/>
              </a:spcAft>
            </a:pPr>
            <a:r>
              <a:rPr lang="es-MX" sz="2000" dirty="0">
                <a:solidFill>
                  <a:schemeClr val="bg1"/>
                </a:solidFill>
              </a:rPr>
              <a:t>Challenged Measures by Uruguay was a valid exercise of the State’s police powers </a:t>
            </a:r>
            <a:r>
              <a:rPr lang="es-MX" sz="1200" dirty="0">
                <a:solidFill>
                  <a:schemeClr val="bg1"/>
                </a:solidFill>
              </a:rPr>
              <a:t>(para 287)</a:t>
            </a:r>
            <a:endParaRPr lang="es-ES_tradnl" sz="1200" b="1" dirty="0">
              <a:solidFill>
                <a:schemeClr val="bg1"/>
              </a:solidFill>
              <a:latin typeface="Arial" panose="020B0604020202020204" pitchFamily="34" charset="0"/>
              <a:ea typeface="Garamond" charset="0"/>
              <a:cs typeface="Arial" panose="020B0604020202020204" pitchFamily="34" charset="0"/>
            </a:endParaRPr>
          </a:p>
          <a:p>
            <a:pPr algn="just">
              <a:spcAft>
                <a:spcPts val="1800"/>
              </a:spcAft>
            </a:pPr>
            <a:r>
              <a:rPr lang="es-MX" sz="2000" dirty="0">
                <a:solidFill>
                  <a:schemeClr val="bg1"/>
                </a:solidFill>
              </a:rPr>
              <a:t>the effects of the SPR were far from depriving … of the value of its business or even causing a “substantial deprivation” of the value </a:t>
            </a:r>
            <a:r>
              <a:rPr lang="es-MX" sz="1200" dirty="0">
                <a:solidFill>
                  <a:schemeClr val="bg1"/>
                </a:solidFill>
              </a:rPr>
              <a:t>(para 284)</a:t>
            </a:r>
          </a:p>
          <a:p>
            <a:pPr algn="just">
              <a:spcAft>
                <a:spcPts val="1800"/>
              </a:spcAft>
            </a:pPr>
            <a:r>
              <a:rPr lang="es-MX" sz="2000" dirty="0">
                <a:solidFill>
                  <a:schemeClr val="bg1"/>
                </a:solidFill>
              </a:rPr>
              <a:t>… there is not even a </a:t>
            </a:r>
            <a:r>
              <a:rPr lang="es-MX" sz="2000" i="1" dirty="0">
                <a:solidFill>
                  <a:schemeClr val="bg1"/>
                </a:solidFill>
              </a:rPr>
              <a:t>prima facie</a:t>
            </a:r>
            <a:r>
              <a:rPr lang="es-MX" sz="2000" dirty="0">
                <a:solidFill>
                  <a:schemeClr val="bg1"/>
                </a:solidFill>
              </a:rPr>
              <a:t> case of indirect expropriation by the 80/80 Regulation. </a:t>
            </a:r>
            <a:r>
              <a:rPr lang="es-MX" sz="1200" dirty="0">
                <a:solidFill>
                  <a:schemeClr val="bg1"/>
                </a:solidFill>
              </a:rPr>
              <a:t>(para 276)</a:t>
            </a:r>
          </a:p>
          <a:p>
            <a:pPr algn="just">
              <a:spcAft>
                <a:spcPts val="1800"/>
              </a:spcAft>
            </a:pPr>
            <a:r>
              <a:rPr lang="es-MX" sz="2000" dirty="0">
                <a:solidFill>
                  <a:schemeClr val="bg1"/>
                </a:solidFill>
                <a:latin typeface="Arial" panose="020B0604020202020204" pitchFamily="34" charset="0"/>
                <a:cs typeface="Arial" panose="020B0604020202020204" pitchFamily="34" charset="0"/>
              </a:rPr>
              <a:t>indirect expropriation, as long as sufficient value remains after the Challenged Measures are implemented, there is no expropriation. </a:t>
            </a:r>
            <a:r>
              <a:rPr lang="es-MX" sz="1200" dirty="0">
                <a:solidFill>
                  <a:schemeClr val="bg1"/>
                </a:solidFill>
                <a:latin typeface="Arial" panose="020B0604020202020204" pitchFamily="34" charset="0"/>
                <a:cs typeface="Arial" panose="020B0604020202020204" pitchFamily="34" charset="0"/>
              </a:rPr>
              <a:t>(para 286)</a:t>
            </a:r>
            <a:endParaRPr lang="es-ES_tradnl" sz="1200" dirty="0">
              <a:solidFill>
                <a:schemeClr val="bg1"/>
              </a:solid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07796AB4-00D6-2F41-ABA6-B0B90DA7A765}"/>
              </a:ext>
            </a:extLst>
          </p:cNvPr>
          <p:cNvSpPr>
            <a:spLocks noGrp="1"/>
          </p:cNvSpPr>
          <p:nvPr>
            <p:ph type="sldNum" sz="quarter" idx="2"/>
          </p:nvPr>
        </p:nvSpPr>
        <p:spPr/>
        <p:txBody>
          <a:bodyPr/>
          <a:lstStyle/>
          <a:p>
            <a:fld id="{86CB4B4D-7CA3-9044-876B-883B54F8677D}" type="slidenum">
              <a:rPr lang="es-MX" smtClean="0"/>
              <a:t>12</a:t>
            </a:fld>
            <a:endParaRPr lang="es-MX"/>
          </a:p>
        </p:txBody>
      </p:sp>
    </p:spTree>
    <p:extLst>
      <p:ext uri="{BB962C8B-B14F-4D97-AF65-F5344CB8AC3E}">
        <p14:creationId xmlns:p14="http://schemas.microsoft.com/office/powerpoint/2010/main" val="2842351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210694"/>
            <a:ext cx="6515866" cy="763285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a:solidFill>
                  <a:schemeClr val="bg1"/>
                </a:solidFill>
                <a:latin typeface="Arial" panose="020B0604020202020204" pitchFamily="34" charset="0"/>
                <a:ea typeface="Garamond" charset="0"/>
                <a:cs typeface="Arial" panose="020B0604020202020204" pitchFamily="34" charset="0"/>
              </a:rPr>
              <a:t>Holding:</a:t>
            </a:r>
          </a:p>
          <a:p>
            <a:pPr algn="just"/>
            <a:r>
              <a:rPr lang="es-MX" sz="2000" dirty="0">
                <a:solidFill>
                  <a:schemeClr val="bg1"/>
                </a:solidFill>
              </a:rPr>
              <a:t>principle that the State’s reasonable </a:t>
            </a:r>
            <a:r>
              <a:rPr lang="es-MX" sz="2000" i="1" dirty="0">
                <a:solidFill>
                  <a:schemeClr val="bg1"/>
                </a:solidFill>
              </a:rPr>
              <a:t>bona fide</a:t>
            </a:r>
            <a:r>
              <a:rPr lang="es-MX" sz="2000" dirty="0">
                <a:solidFill>
                  <a:schemeClr val="bg1"/>
                </a:solidFill>
              </a:rPr>
              <a:t> exercise of police powers in such matters as the maintenance of public order, health or morality, excludes compensation even when it causes economic damage to an investor and that the measures taken for that purpose should not be considered as expropriatory </a:t>
            </a:r>
            <a:r>
              <a:rPr lang="es-MX" sz="1200" dirty="0">
                <a:solidFill>
                  <a:schemeClr val="bg1"/>
                </a:solidFill>
              </a:rPr>
              <a:t>(para 295)</a:t>
            </a: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37FCBF21-D532-F14E-B22A-01A5BC94A721}"/>
              </a:ext>
            </a:extLst>
          </p:cNvPr>
          <p:cNvSpPr>
            <a:spLocks noGrp="1"/>
          </p:cNvSpPr>
          <p:nvPr>
            <p:ph type="sldNum" sz="quarter" idx="2"/>
          </p:nvPr>
        </p:nvSpPr>
        <p:spPr/>
        <p:txBody>
          <a:bodyPr/>
          <a:lstStyle/>
          <a:p>
            <a:fld id="{86CB4B4D-7CA3-9044-876B-883B54F8677D}" type="slidenum">
              <a:rPr lang="es-MX" smtClean="0"/>
              <a:t>13</a:t>
            </a:fld>
            <a:endParaRPr lang="es-MX"/>
          </a:p>
        </p:txBody>
      </p:sp>
    </p:spTree>
    <p:extLst>
      <p:ext uri="{BB962C8B-B14F-4D97-AF65-F5344CB8AC3E}">
        <p14:creationId xmlns:p14="http://schemas.microsoft.com/office/powerpoint/2010/main" val="23222263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210694"/>
            <a:ext cx="6515866" cy="778674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Challenged</a:t>
            </a:r>
            <a:r>
              <a:rPr lang="es-ES_tradnl" sz="3200" b="1" dirty="0">
                <a:solidFill>
                  <a:schemeClr val="bg1"/>
                </a:solidFill>
                <a:latin typeface="Arial" panose="020B0604020202020204" pitchFamily="34" charset="0"/>
                <a:ea typeface="Garamond" charset="0"/>
                <a:cs typeface="Arial" panose="020B0604020202020204" pitchFamily="34" charset="0"/>
              </a:rPr>
              <a:t> </a:t>
            </a:r>
            <a:r>
              <a:rPr lang="es-ES_tradnl" sz="3200" b="1" dirty="0" err="1">
                <a:solidFill>
                  <a:schemeClr val="bg1"/>
                </a:solidFill>
                <a:latin typeface="Arial" panose="020B0604020202020204" pitchFamily="34" charset="0"/>
                <a:ea typeface="Garamond" charset="0"/>
                <a:cs typeface="Arial" panose="020B0604020202020204" pitchFamily="34" charset="0"/>
              </a:rPr>
              <a:t>measures</a:t>
            </a:r>
            <a:r>
              <a:rPr lang="es-ES_tradnl" sz="3200" b="1" dirty="0">
                <a:solidFill>
                  <a:schemeClr val="bg1"/>
                </a:solidFill>
                <a:latin typeface="Arial" panose="020B0604020202020204" pitchFamily="34" charset="0"/>
                <a:ea typeface="Garamond" charset="0"/>
                <a:cs typeface="Arial" panose="020B0604020202020204" pitchFamily="34" charset="0"/>
              </a:rPr>
              <a:t>:</a:t>
            </a:r>
          </a:p>
          <a:p>
            <a:pPr algn="just">
              <a:spcAft>
                <a:spcPts val="1800"/>
              </a:spcAft>
            </a:pPr>
            <a:r>
              <a:rPr lang="es-MX" sz="2400" dirty="0">
                <a:solidFill>
                  <a:schemeClr val="bg1"/>
                </a:solidFill>
                <a:latin typeface="Arial" panose="020B0604020202020204" pitchFamily="34" charset="0"/>
                <a:cs typeface="Arial" panose="020B0604020202020204" pitchFamily="34" charset="0"/>
              </a:rPr>
              <a:t>1.	80/80 Regulation</a:t>
            </a:r>
          </a:p>
          <a:p>
            <a:pPr marL="938213" indent="-938213" algn="just">
              <a:spcAft>
                <a:spcPts val="1800"/>
              </a:spcAft>
              <a:buAutoNum type="arabicPeriod" startAt="2"/>
            </a:pPr>
            <a:r>
              <a:rPr lang="es-MX" sz="2400" dirty="0">
                <a:solidFill>
                  <a:schemeClr val="bg1"/>
                </a:solidFill>
                <a:latin typeface="Arial" panose="020B0604020202020204" pitchFamily="34" charset="0"/>
                <a:cs typeface="Arial" panose="020B0604020202020204" pitchFamily="34" charset="0"/>
              </a:rPr>
              <a:t>Single Presentation Requirement</a:t>
            </a:r>
          </a:p>
          <a:p>
            <a:pPr algn="just">
              <a:spcAft>
                <a:spcPts val="1800"/>
              </a:spcAft>
            </a:pPr>
            <a:r>
              <a:rPr lang="es-MX" sz="24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(Ordinances 514 &amp; 466)</a:t>
            </a:r>
          </a:p>
          <a:p>
            <a:pPr marL="714375" indent="-714375" algn="just">
              <a:spcAft>
                <a:spcPts val="1800"/>
              </a:spcAft>
            </a:pPr>
            <a:endParaRPr lang="es-ES_tradnl" sz="2400" b="1" dirty="0">
              <a:solidFill>
                <a:schemeClr val="bg1"/>
              </a:solidFill>
              <a:latin typeface="Arial" panose="020B0604020202020204" pitchFamily="34" charset="0"/>
              <a:ea typeface="Garamond" charset="0"/>
              <a:cs typeface="Arial" panose="020B0604020202020204" pitchFamily="34" charset="0"/>
            </a:endParaRPr>
          </a:p>
          <a:p>
            <a:pPr algn="just">
              <a:spcAft>
                <a:spcPts val="1800"/>
              </a:spcAft>
            </a:pPr>
            <a:endParaRPr lang="es-MX" sz="2400"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37FCBF21-D532-F14E-B22A-01A5BC94A721}"/>
              </a:ext>
            </a:extLst>
          </p:cNvPr>
          <p:cNvSpPr>
            <a:spLocks noGrp="1"/>
          </p:cNvSpPr>
          <p:nvPr>
            <p:ph type="sldNum" sz="quarter" idx="2"/>
          </p:nvPr>
        </p:nvSpPr>
        <p:spPr/>
        <p:txBody>
          <a:bodyPr/>
          <a:lstStyle/>
          <a:p>
            <a:fld id="{86CB4B4D-7CA3-9044-876B-883B54F8677D}" type="slidenum">
              <a:rPr lang="es-MX" smtClean="0"/>
              <a:t>14</a:t>
            </a:fld>
            <a:endParaRPr lang="es-MX"/>
          </a:p>
        </p:txBody>
      </p:sp>
    </p:spTree>
    <p:extLst>
      <p:ext uri="{BB962C8B-B14F-4D97-AF65-F5344CB8AC3E}">
        <p14:creationId xmlns:p14="http://schemas.microsoft.com/office/powerpoint/2010/main" val="63922590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210694"/>
            <a:ext cx="6515866" cy="417037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3000"/>
              </a:spcAft>
            </a:pPr>
            <a:r>
              <a:rPr lang="es-ES_tradnl" sz="3200" b="1" dirty="0" err="1">
                <a:solidFill>
                  <a:schemeClr val="bg1"/>
                </a:solidFill>
                <a:latin typeface="Arial" panose="020B0604020202020204" pitchFamily="34" charset="0"/>
                <a:ea typeface="Garamond" charset="0"/>
                <a:cs typeface="Arial" panose="020B0604020202020204" pitchFamily="34" charset="0"/>
              </a:rPr>
              <a:t>Other</a:t>
            </a:r>
            <a:r>
              <a:rPr lang="es-ES_tradnl" sz="3200" b="1" dirty="0">
                <a:solidFill>
                  <a:schemeClr val="bg1"/>
                </a:solidFill>
                <a:latin typeface="Arial" panose="020B0604020202020204" pitchFamily="34" charset="0"/>
                <a:ea typeface="Garamond" charset="0"/>
                <a:cs typeface="Arial" panose="020B0604020202020204" pitchFamily="34" charset="0"/>
              </a:rPr>
              <a:t> cases:</a:t>
            </a:r>
          </a:p>
          <a:p>
            <a:pPr marL="447675" indent="-447675">
              <a:spcAft>
                <a:spcPts val="1800"/>
              </a:spcAft>
              <a:buFont typeface="Arial" panose="020B0604020202020204" pitchFamily="34" charset="0"/>
              <a:buChar char="•"/>
            </a:pPr>
            <a:r>
              <a:rPr lang="es-ES_tradnl" sz="2000" b="1" i="1" dirty="0" err="1">
                <a:solidFill>
                  <a:schemeClr val="bg1"/>
                </a:solidFill>
                <a:latin typeface="Arial" panose="020B0604020202020204" pitchFamily="34" charset="0"/>
                <a:ea typeface="Garamond" charset="0"/>
                <a:cs typeface="Arial" panose="020B0604020202020204" pitchFamily="34" charset="0"/>
              </a:rPr>
              <a:t>Tecmed</a:t>
            </a:r>
            <a:r>
              <a:rPr lang="es-ES_tradnl" sz="2000" b="1" i="1" dirty="0">
                <a:solidFill>
                  <a:schemeClr val="bg1"/>
                </a:solidFill>
                <a:latin typeface="Arial" panose="020B0604020202020204" pitchFamily="34" charset="0"/>
                <a:ea typeface="Garamond" charset="0"/>
                <a:cs typeface="Arial" panose="020B0604020202020204" pitchFamily="34" charset="0"/>
              </a:rPr>
              <a:t> v </a:t>
            </a:r>
            <a:r>
              <a:rPr lang="es-ES_tradnl" sz="2000" b="1" i="1" dirty="0" err="1">
                <a:solidFill>
                  <a:schemeClr val="bg1"/>
                </a:solidFill>
                <a:latin typeface="Arial" panose="020B0604020202020204" pitchFamily="34" charset="0"/>
                <a:ea typeface="Garamond" charset="0"/>
                <a:cs typeface="Arial" panose="020B0604020202020204" pitchFamily="34" charset="0"/>
              </a:rPr>
              <a:t>Mexico</a:t>
            </a:r>
            <a:r>
              <a:rPr lang="es-ES_tradnl" sz="2000" b="1" dirty="0">
                <a:solidFill>
                  <a:schemeClr val="bg1"/>
                </a:solidFill>
                <a:latin typeface="Arial" panose="020B0604020202020204" pitchFamily="34" charset="0"/>
                <a:ea typeface="Garamond" charset="0"/>
                <a:cs typeface="Arial" panose="020B0604020202020204" pitchFamily="34" charset="0"/>
              </a:rPr>
              <a:t>:</a:t>
            </a:r>
          </a:p>
          <a:p>
            <a:pPr marL="447675" algn="just"/>
            <a:r>
              <a:rPr lang="es-MX" dirty="0">
                <a:solidFill>
                  <a:schemeClr val="bg1"/>
                </a:solidFill>
              </a:rPr>
              <a:t>The principle that the State’s exercise of its sovereign power within the framework of its police power may cause economic damage to those subject to its powers as administrator without entitling them to any compensation whatsoever is undisputable.</a:t>
            </a:r>
          </a:p>
          <a:p>
            <a:pPr marL="714375" indent="-714375">
              <a:spcAft>
                <a:spcPts val="1800"/>
              </a:spcAft>
              <a:buFont typeface="Arial" panose="020B0604020202020204" pitchFamily="34" charset="0"/>
              <a:buChar char="•"/>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591CBE8E-CFC7-654D-B84F-D20935473C23}"/>
              </a:ext>
            </a:extLst>
          </p:cNvPr>
          <p:cNvSpPr>
            <a:spLocks noGrp="1"/>
          </p:cNvSpPr>
          <p:nvPr>
            <p:ph type="sldNum" sz="quarter" idx="2"/>
          </p:nvPr>
        </p:nvSpPr>
        <p:spPr/>
        <p:txBody>
          <a:bodyPr/>
          <a:lstStyle/>
          <a:p>
            <a:fld id="{86CB4B4D-7CA3-9044-876B-883B54F8677D}" type="slidenum">
              <a:rPr lang="es-MX" smtClean="0"/>
              <a:t>15</a:t>
            </a:fld>
            <a:endParaRPr lang="es-MX"/>
          </a:p>
        </p:txBody>
      </p:sp>
    </p:spTree>
    <p:extLst>
      <p:ext uri="{BB962C8B-B14F-4D97-AF65-F5344CB8AC3E}">
        <p14:creationId xmlns:p14="http://schemas.microsoft.com/office/powerpoint/2010/main" val="36698358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544183"/>
            <a:ext cx="6515866" cy="940257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47675" indent="-447675">
              <a:spcAft>
                <a:spcPts val="1800"/>
              </a:spcAft>
              <a:buFont typeface="Arial" panose="020B0604020202020204" pitchFamily="34" charset="0"/>
              <a:buChar char="•"/>
            </a:pPr>
            <a:r>
              <a:rPr lang="es-MX" sz="2000" b="1" dirty="0">
                <a:solidFill>
                  <a:schemeClr val="bg1"/>
                </a:solidFill>
              </a:rPr>
              <a:t>Bischoff</a:t>
            </a:r>
            <a:r>
              <a:rPr lang="es-ES_tradnl" sz="2000" b="1" dirty="0">
                <a:solidFill>
                  <a:schemeClr val="bg1"/>
                </a:solidFill>
                <a:latin typeface="Arial" panose="020B0604020202020204" pitchFamily="34" charset="0"/>
                <a:ea typeface="Garamond" charset="0"/>
                <a:cs typeface="Arial" panose="020B0604020202020204" pitchFamily="34" charset="0"/>
              </a:rPr>
              <a:t>:</a:t>
            </a:r>
          </a:p>
          <a:p>
            <a:pPr marL="404813" algn="just"/>
            <a:r>
              <a:rPr lang="es-MX" dirty="0">
                <a:solidFill>
                  <a:schemeClr val="bg1"/>
                </a:solidFill>
              </a:rPr>
              <a:t>[c]ertainly during an epidemic of an infectious disease there can be no liability for the reasonable exercise of police powers.”</a:t>
            </a: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panose="020B0604020202020204" pitchFamily="34" charset="0"/>
              <a:buChar char="•"/>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panose="020B0604020202020204" pitchFamily="34" charset="0"/>
              <a:buChar char="•"/>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4B428024-8E00-B34C-9731-25B4EEAB0C98}"/>
              </a:ext>
            </a:extLst>
          </p:cNvPr>
          <p:cNvSpPr>
            <a:spLocks noGrp="1"/>
          </p:cNvSpPr>
          <p:nvPr>
            <p:ph type="sldNum" sz="quarter" idx="2"/>
          </p:nvPr>
        </p:nvSpPr>
        <p:spPr/>
        <p:txBody>
          <a:bodyPr/>
          <a:lstStyle/>
          <a:p>
            <a:fld id="{86CB4B4D-7CA3-9044-876B-883B54F8677D}" type="slidenum">
              <a:rPr lang="es-MX" smtClean="0"/>
              <a:t>16</a:t>
            </a:fld>
            <a:endParaRPr lang="es-MX"/>
          </a:p>
        </p:txBody>
      </p:sp>
    </p:spTree>
    <p:extLst>
      <p:ext uri="{BB962C8B-B14F-4D97-AF65-F5344CB8AC3E}">
        <p14:creationId xmlns:p14="http://schemas.microsoft.com/office/powerpoint/2010/main" val="9148403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210694"/>
            <a:ext cx="6515866" cy="126496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47675" indent="-447675">
              <a:spcAft>
                <a:spcPts val="1800"/>
              </a:spcAft>
              <a:buFont typeface="Arial" panose="020B0604020202020204" pitchFamily="34" charset="0"/>
              <a:buChar char="•"/>
            </a:pPr>
            <a:endParaRPr lang="es-ES_tradnl" sz="2000" b="1" i="1" dirty="0">
              <a:solidFill>
                <a:schemeClr val="bg1"/>
              </a:solidFill>
              <a:latin typeface="Arial" panose="020B0604020202020204" pitchFamily="34" charset="0"/>
              <a:ea typeface="Garamond" charset="0"/>
              <a:cs typeface="Arial" panose="020B0604020202020204" pitchFamily="34" charset="0"/>
            </a:endParaRPr>
          </a:p>
          <a:p>
            <a:pPr marL="447675" indent="-447675">
              <a:spcAft>
                <a:spcPts val="1800"/>
              </a:spcAft>
              <a:buFont typeface="Arial" panose="020B0604020202020204" pitchFamily="34" charset="0"/>
              <a:buChar char="•"/>
            </a:pPr>
            <a:r>
              <a:rPr lang="es-ES_tradnl" sz="2000" b="1" i="1" dirty="0" err="1">
                <a:solidFill>
                  <a:schemeClr val="bg1"/>
                </a:solidFill>
                <a:latin typeface="Arial" panose="020B0604020202020204" pitchFamily="34" charset="0"/>
                <a:ea typeface="Garamond" charset="0"/>
                <a:cs typeface="Arial" panose="020B0604020202020204" pitchFamily="34" charset="0"/>
              </a:rPr>
              <a:t>Saluka</a:t>
            </a:r>
            <a:r>
              <a:rPr lang="es-ES_tradnl" sz="2000" b="1" i="1" dirty="0">
                <a:solidFill>
                  <a:schemeClr val="bg1"/>
                </a:solidFill>
                <a:latin typeface="Arial" panose="020B0604020202020204" pitchFamily="34" charset="0"/>
                <a:ea typeface="Garamond" charset="0"/>
                <a:cs typeface="Arial" panose="020B0604020202020204" pitchFamily="34" charset="0"/>
              </a:rPr>
              <a:t> v </a:t>
            </a:r>
            <a:r>
              <a:rPr lang="es-ES_tradnl" sz="2000" b="1" i="1" dirty="0" err="1">
                <a:solidFill>
                  <a:schemeClr val="bg1"/>
                </a:solidFill>
                <a:latin typeface="Arial" panose="020B0604020202020204" pitchFamily="34" charset="0"/>
                <a:ea typeface="Garamond" charset="0"/>
                <a:cs typeface="Arial" panose="020B0604020202020204" pitchFamily="34" charset="0"/>
              </a:rPr>
              <a:t>Czech</a:t>
            </a:r>
            <a:r>
              <a:rPr lang="es-ES_tradnl" sz="2000" b="1" i="1" dirty="0">
                <a:solidFill>
                  <a:schemeClr val="bg1"/>
                </a:solidFill>
                <a:latin typeface="Arial" panose="020B0604020202020204" pitchFamily="34" charset="0"/>
                <a:ea typeface="Garamond" charset="0"/>
                <a:cs typeface="Arial" panose="020B0604020202020204" pitchFamily="34" charset="0"/>
              </a:rPr>
              <a:t> </a:t>
            </a:r>
            <a:r>
              <a:rPr lang="es-ES_tradnl" sz="2000" b="1" i="1" dirty="0" err="1">
                <a:solidFill>
                  <a:schemeClr val="bg1"/>
                </a:solidFill>
                <a:latin typeface="Arial" panose="020B0604020202020204" pitchFamily="34" charset="0"/>
                <a:ea typeface="Garamond" charset="0"/>
                <a:cs typeface="Arial" panose="020B0604020202020204" pitchFamily="34" charset="0"/>
              </a:rPr>
              <a:t>Republic</a:t>
            </a:r>
            <a:r>
              <a:rPr lang="es-ES_tradnl" sz="2000" b="1" dirty="0">
                <a:solidFill>
                  <a:schemeClr val="bg1"/>
                </a:solidFill>
                <a:latin typeface="Arial" panose="020B0604020202020204" pitchFamily="34" charset="0"/>
                <a:ea typeface="Garamond" charset="0"/>
                <a:cs typeface="Arial" panose="020B0604020202020204" pitchFamily="34" charset="0"/>
              </a:rPr>
              <a:t>:</a:t>
            </a:r>
          </a:p>
          <a:p>
            <a:pPr marL="404813" algn="just">
              <a:spcAft>
                <a:spcPts val="1800"/>
              </a:spcAft>
            </a:pPr>
            <a:r>
              <a:rPr lang="es-MX" dirty="0">
                <a:solidFill>
                  <a:schemeClr val="bg1"/>
                </a:solidFill>
              </a:rPr>
              <a:t>It is now established in international law that States are not liable to pay compensation to a foreign investor when, in the normal exercise of their regulatory powers, they adopt in a non-discriminatory manner bona fide regulations that are aimed to the general welfare. …</a:t>
            </a:r>
          </a:p>
          <a:p>
            <a:pPr marL="404813"/>
            <a:r>
              <a:rPr lang="es-MX" dirty="0">
                <a:solidFill>
                  <a:schemeClr val="bg1"/>
                </a:solidFill>
              </a:rPr>
              <a:t>[T]he principle that the State adopts general regulations that are ‘commonly accepted as within the police power of States’ forms part of customary international law today.</a:t>
            </a:r>
          </a:p>
          <a:p>
            <a:pPr marL="404813" algn="just"/>
            <a:endParaRPr lang="es-MX" dirty="0">
              <a:solidFill>
                <a:schemeClr val="bg1"/>
              </a:solidFill>
            </a:endParaRPr>
          </a:p>
          <a:p>
            <a:pPr marL="714375" indent="-714375">
              <a:spcAft>
                <a:spcPts val="1800"/>
              </a:spcAft>
              <a:buFont typeface="Arial" panose="020B0604020202020204" pitchFamily="34" charset="0"/>
              <a:buChar char="•"/>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panose="020B0604020202020204" pitchFamily="34" charset="0"/>
              <a:buChar char="•"/>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panose="020B0604020202020204" pitchFamily="34" charset="0"/>
              <a:buChar char="•"/>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56875411-C2BA-5342-B82F-4E4666DA47FD}"/>
              </a:ext>
            </a:extLst>
          </p:cNvPr>
          <p:cNvSpPr>
            <a:spLocks noGrp="1"/>
          </p:cNvSpPr>
          <p:nvPr>
            <p:ph type="sldNum" sz="quarter" idx="2"/>
          </p:nvPr>
        </p:nvSpPr>
        <p:spPr/>
        <p:txBody>
          <a:bodyPr/>
          <a:lstStyle/>
          <a:p>
            <a:fld id="{86CB4B4D-7CA3-9044-876B-883B54F8677D}" type="slidenum">
              <a:rPr lang="es-MX" smtClean="0"/>
              <a:t>17</a:t>
            </a:fld>
            <a:endParaRPr lang="es-MX"/>
          </a:p>
        </p:txBody>
      </p:sp>
    </p:spTree>
    <p:extLst>
      <p:ext uri="{BB962C8B-B14F-4D97-AF65-F5344CB8AC3E}">
        <p14:creationId xmlns:p14="http://schemas.microsoft.com/office/powerpoint/2010/main" val="286776553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544183"/>
            <a:ext cx="6515866" cy="1049518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47675" indent="-447675">
              <a:spcAft>
                <a:spcPts val="1800"/>
              </a:spcAft>
              <a:buFont typeface="Arial" panose="020B0604020202020204" pitchFamily="34" charset="0"/>
              <a:buChar char="•"/>
            </a:pPr>
            <a:r>
              <a:rPr lang="es-ES_tradnl" sz="2000" b="1" i="1" dirty="0" err="1">
                <a:solidFill>
                  <a:schemeClr val="bg1"/>
                </a:solidFill>
                <a:latin typeface="Arial" panose="020B0604020202020204" pitchFamily="34" charset="0"/>
                <a:ea typeface="Garamond" charset="0"/>
                <a:cs typeface="Arial" panose="020B0604020202020204" pitchFamily="34" charset="0"/>
              </a:rPr>
              <a:t>Methanex</a:t>
            </a:r>
            <a:r>
              <a:rPr lang="es-ES_tradnl" sz="2000" b="1" i="1" dirty="0">
                <a:solidFill>
                  <a:schemeClr val="bg1"/>
                </a:solidFill>
                <a:latin typeface="Arial" panose="020B0604020202020204" pitchFamily="34" charset="0"/>
                <a:ea typeface="Garamond" charset="0"/>
                <a:cs typeface="Arial" panose="020B0604020202020204" pitchFamily="34" charset="0"/>
              </a:rPr>
              <a:t> v </a:t>
            </a:r>
            <a:r>
              <a:rPr lang="es-ES_tradnl" sz="2000" b="1" i="1" dirty="0" err="1">
                <a:solidFill>
                  <a:schemeClr val="bg1"/>
                </a:solidFill>
                <a:latin typeface="Arial" panose="020B0604020202020204" pitchFamily="34" charset="0"/>
                <a:ea typeface="Garamond" charset="0"/>
                <a:cs typeface="Arial" panose="020B0604020202020204" pitchFamily="34" charset="0"/>
              </a:rPr>
              <a:t>United</a:t>
            </a:r>
            <a:r>
              <a:rPr lang="es-ES_tradnl" sz="2000" b="1" i="1" dirty="0">
                <a:solidFill>
                  <a:schemeClr val="bg1"/>
                </a:solidFill>
                <a:latin typeface="Arial" panose="020B0604020202020204" pitchFamily="34" charset="0"/>
                <a:ea typeface="Garamond" charset="0"/>
                <a:cs typeface="Arial" panose="020B0604020202020204" pitchFamily="34" charset="0"/>
              </a:rPr>
              <a:t> </a:t>
            </a:r>
            <a:r>
              <a:rPr lang="es-ES_tradnl" sz="2000" b="1" i="1" dirty="0" err="1">
                <a:solidFill>
                  <a:schemeClr val="bg1"/>
                </a:solidFill>
                <a:latin typeface="Arial" panose="020B0604020202020204" pitchFamily="34" charset="0"/>
                <a:ea typeface="Garamond" charset="0"/>
                <a:cs typeface="Arial" panose="020B0604020202020204" pitchFamily="34" charset="0"/>
              </a:rPr>
              <a:t>States</a:t>
            </a:r>
            <a:r>
              <a:rPr lang="es-ES_tradnl" sz="2000" b="1" dirty="0">
                <a:solidFill>
                  <a:schemeClr val="bg1"/>
                </a:solidFill>
                <a:latin typeface="Arial" panose="020B0604020202020204" pitchFamily="34" charset="0"/>
                <a:ea typeface="Garamond" charset="0"/>
                <a:cs typeface="Arial" panose="020B0604020202020204" pitchFamily="34" charset="0"/>
              </a:rPr>
              <a:t>:</a:t>
            </a:r>
          </a:p>
          <a:p>
            <a:pPr marL="404813" algn="just"/>
            <a:r>
              <a:rPr lang="es-MX" dirty="0">
                <a:solidFill>
                  <a:schemeClr val="bg1"/>
                </a:solidFill>
              </a:rPr>
              <a:t>[A]s a matter of general international law, a non-discriminatory regulation for a public purpose, which is enacted in accordance with due process and, which affects, inter alios, a foreign investor or investment is not deemed expropriatory…</a:t>
            </a:r>
            <a:endParaRPr lang="es-ES_tradnl" sz="2000" b="1" dirty="0">
              <a:solidFill>
                <a:schemeClr val="bg1"/>
              </a:solidFill>
              <a:latin typeface="Arial" panose="020B0604020202020204" pitchFamily="34" charset="0"/>
              <a:ea typeface="Garamond" charset="0"/>
              <a:cs typeface="Arial" panose="020B0604020202020204" pitchFamily="34" charset="0"/>
            </a:endParaRPr>
          </a:p>
          <a:p>
            <a:pPr>
              <a:spcAft>
                <a:spcPts val="1800"/>
              </a:spcAft>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panose="020B0604020202020204" pitchFamily="34" charset="0"/>
              <a:buChar char="•"/>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panose="020B0604020202020204" pitchFamily="34" charset="0"/>
              <a:buChar char="•"/>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EFFC4131-85D8-D14D-9174-9FDCB3AD5DAA}"/>
              </a:ext>
            </a:extLst>
          </p:cNvPr>
          <p:cNvSpPr>
            <a:spLocks noGrp="1"/>
          </p:cNvSpPr>
          <p:nvPr>
            <p:ph type="sldNum" sz="quarter" idx="2"/>
          </p:nvPr>
        </p:nvSpPr>
        <p:spPr/>
        <p:txBody>
          <a:bodyPr/>
          <a:lstStyle/>
          <a:p>
            <a:fld id="{86CB4B4D-7CA3-9044-876B-883B54F8677D}" type="slidenum">
              <a:rPr lang="es-MX" smtClean="0"/>
              <a:t>18</a:t>
            </a:fld>
            <a:endParaRPr lang="es-MX"/>
          </a:p>
        </p:txBody>
      </p:sp>
    </p:spTree>
    <p:extLst>
      <p:ext uri="{BB962C8B-B14F-4D97-AF65-F5344CB8AC3E}">
        <p14:creationId xmlns:p14="http://schemas.microsoft.com/office/powerpoint/2010/main" val="15478429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544183"/>
            <a:ext cx="6515866" cy="1301894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47675" indent="-447675">
              <a:spcAft>
                <a:spcPts val="1800"/>
              </a:spcAft>
              <a:buFont typeface="Arial" panose="020B0604020202020204" pitchFamily="34" charset="0"/>
              <a:buChar char="•"/>
            </a:pPr>
            <a:r>
              <a:rPr lang="es-ES_tradnl" sz="2000" b="1" i="1" dirty="0" err="1">
                <a:solidFill>
                  <a:schemeClr val="bg1"/>
                </a:solidFill>
                <a:latin typeface="Arial" panose="020B0604020202020204" pitchFamily="34" charset="0"/>
                <a:ea typeface="Garamond" charset="0"/>
                <a:cs typeface="Arial" panose="020B0604020202020204" pitchFamily="34" charset="0"/>
              </a:rPr>
              <a:t>Chemtura</a:t>
            </a:r>
            <a:r>
              <a:rPr lang="es-ES_tradnl" sz="2000" b="1" i="1" dirty="0">
                <a:solidFill>
                  <a:schemeClr val="bg1"/>
                </a:solidFill>
                <a:latin typeface="Arial" panose="020B0604020202020204" pitchFamily="34" charset="0"/>
                <a:ea typeface="Garamond" charset="0"/>
                <a:cs typeface="Arial" panose="020B0604020202020204" pitchFamily="34" charset="0"/>
              </a:rPr>
              <a:t> v </a:t>
            </a:r>
            <a:r>
              <a:rPr lang="es-ES_tradnl" sz="2000" b="1" i="1" dirty="0" err="1">
                <a:solidFill>
                  <a:schemeClr val="bg1"/>
                </a:solidFill>
                <a:latin typeface="Arial" panose="020B0604020202020204" pitchFamily="34" charset="0"/>
                <a:ea typeface="Garamond" charset="0"/>
                <a:cs typeface="Arial" panose="020B0604020202020204" pitchFamily="34" charset="0"/>
              </a:rPr>
              <a:t>Canada</a:t>
            </a:r>
            <a:r>
              <a:rPr lang="es-ES_tradnl" sz="2000" b="1" dirty="0">
                <a:solidFill>
                  <a:schemeClr val="bg1"/>
                </a:solidFill>
                <a:latin typeface="Arial" panose="020B0604020202020204" pitchFamily="34" charset="0"/>
                <a:ea typeface="Garamond" charset="0"/>
                <a:cs typeface="Arial" panose="020B0604020202020204" pitchFamily="34" charset="0"/>
              </a:rPr>
              <a:t>:</a:t>
            </a:r>
          </a:p>
          <a:p>
            <a:pPr marL="447675" indent="-447675" algn="just"/>
            <a:r>
              <a:rPr lang="es-MX" dirty="0">
                <a:solidFill>
                  <a:schemeClr val="bg1"/>
                </a:solidFill>
                <a:latin typeface="Arial" panose="020B0604020202020204" pitchFamily="34" charset="0"/>
                <a:cs typeface="Arial" panose="020B0604020202020204" pitchFamily="34" charset="0"/>
              </a:rPr>
              <a:t>	Irrespective of the existence of a contractual deprivation, the Tribunal considers in any event that </a:t>
            </a:r>
            <a:r>
              <a:rPr lang="es-MX" u="sng" dirty="0">
                <a:solidFill>
                  <a:schemeClr val="bg1"/>
                </a:solidFill>
                <a:latin typeface="Arial" panose="020B0604020202020204" pitchFamily="34" charset="0"/>
                <a:cs typeface="Arial" panose="020B0604020202020204" pitchFamily="34" charset="0"/>
              </a:rPr>
              <a:t>the measures challenged</a:t>
            </a:r>
            <a:r>
              <a:rPr lang="es-MX" dirty="0">
                <a:solidFill>
                  <a:schemeClr val="bg1"/>
                </a:solidFill>
                <a:latin typeface="Arial" panose="020B0604020202020204" pitchFamily="34" charset="0"/>
                <a:cs typeface="Arial" panose="020B0604020202020204" pitchFamily="34" charset="0"/>
              </a:rPr>
              <a:t> by the Claimant </a:t>
            </a:r>
            <a:r>
              <a:rPr lang="es-MX" u="sng" dirty="0">
                <a:solidFill>
                  <a:schemeClr val="bg1"/>
                </a:solidFill>
                <a:latin typeface="Arial" panose="020B0604020202020204" pitchFamily="34" charset="0"/>
                <a:cs typeface="Arial" panose="020B0604020202020204" pitchFamily="34" charset="0"/>
              </a:rPr>
              <a:t>constituted a valid exercise of the Respondent's police powers</a:t>
            </a:r>
            <a:r>
              <a:rPr lang="es-MX" dirty="0">
                <a:solidFill>
                  <a:schemeClr val="bg1"/>
                </a:solidFill>
                <a:latin typeface="Arial" panose="020B0604020202020204" pitchFamily="34" charset="0"/>
                <a:cs typeface="Arial" panose="020B0604020202020204" pitchFamily="34" charset="0"/>
              </a:rPr>
              <a:t>. As discussed in detail in connection with Article 1105 of NAFTA, the PMRA took measures within its mandate, in a </a:t>
            </a:r>
            <a:r>
              <a:rPr lang="es-MX" u="sng" dirty="0">
                <a:solidFill>
                  <a:schemeClr val="bg1"/>
                </a:solidFill>
                <a:latin typeface="Arial" panose="020B0604020202020204" pitchFamily="34" charset="0"/>
                <a:cs typeface="Arial" panose="020B0604020202020204" pitchFamily="34" charset="0"/>
              </a:rPr>
              <a:t>non-discriminatory</a:t>
            </a:r>
            <a:r>
              <a:rPr lang="es-MX" dirty="0">
                <a:solidFill>
                  <a:schemeClr val="bg1"/>
                </a:solidFill>
                <a:latin typeface="Arial" panose="020B0604020202020204" pitchFamily="34" charset="0"/>
                <a:cs typeface="Arial" panose="020B0604020202020204" pitchFamily="34" charset="0"/>
              </a:rPr>
              <a:t> manner, </a:t>
            </a:r>
            <a:r>
              <a:rPr lang="es-MX" u="sng" dirty="0">
                <a:solidFill>
                  <a:schemeClr val="bg1"/>
                </a:solidFill>
                <a:latin typeface="Arial" panose="020B0604020202020204" pitchFamily="34" charset="0"/>
                <a:cs typeface="Arial" panose="020B0604020202020204" pitchFamily="34" charset="0"/>
              </a:rPr>
              <a:t>motivated</a:t>
            </a:r>
            <a:r>
              <a:rPr lang="es-MX" dirty="0">
                <a:solidFill>
                  <a:schemeClr val="bg1"/>
                </a:solidFill>
                <a:latin typeface="Arial" panose="020B0604020202020204" pitchFamily="34" charset="0"/>
                <a:cs typeface="Arial" panose="020B0604020202020204" pitchFamily="34" charset="0"/>
              </a:rPr>
              <a:t> by the increasing awareness of the dangers presented by lindane for </a:t>
            </a:r>
            <a:r>
              <a:rPr lang="es-MX" u="sng" dirty="0">
                <a:solidFill>
                  <a:schemeClr val="bg1"/>
                </a:solidFill>
                <a:latin typeface="Arial" panose="020B0604020202020204" pitchFamily="34" charset="0"/>
                <a:cs typeface="Arial" panose="020B0604020202020204" pitchFamily="34" charset="0"/>
              </a:rPr>
              <a:t>human health and the environment</a:t>
            </a:r>
            <a:r>
              <a:rPr lang="es-MX" dirty="0">
                <a:solidFill>
                  <a:schemeClr val="bg1"/>
                </a:solidFill>
                <a:latin typeface="Arial" panose="020B0604020202020204" pitchFamily="34" charset="0"/>
                <a:cs typeface="Arial" panose="020B0604020202020204" pitchFamily="34" charset="0"/>
              </a:rPr>
              <a:t>. A measure adopted under such circumstances is a valid exercise of the State's police powers and, as a result, does not constitute an expropriation.</a:t>
            </a:r>
          </a:p>
          <a:p>
            <a:pPr marL="404813" algn="just"/>
            <a:endParaRPr lang="es-ES_tradnl" sz="2000" b="1" dirty="0">
              <a:solidFill>
                <a:schemeClr val="bg1"/>
              </a:solidFill>
              <a:latin typeface="Arial" panose="020B0604020202020204" pitchFamily="34" charset="0"/>
              <a:ea typeface="Garamond" charset="0"/>
              <a:cs typeface="Arial" panose="020B0604020202020204" pitchFamily="34" charset="0"/>
            </a:endParaRPr>
          </a:p>
          <a:p>
            <a:pPr>
              <a:spcAft>
                <a:spcPts val="1800"/>
              </a:spcAft>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panose="020B0604020202020204" pitchFamily="34" charset="0"/>
              <a:buChar char="•"/>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panose="020B0604020202020204" pitchFamily="34" charset="0"/>
              <a:buChar char="•"/>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02386A4C-9A3A-454A-B912-5124F35772AE}"/>
              </a:ext>
            </a:extLst>
          </p:cNvPr>
          <p:cNvSpPr>
            <a:spLocks noGrp="1"/>
          </p:cNvSpPr>
          <p:nvPr>
            <p:ph type="sldNum" sz="quarter" idx="2"/>
          </p:nvPr>
        </p:nvSpPr>
        <p:spPr/>
        <p:txBody>
          <a:bodyPr/>
          <a:lstStyle/>
          <a:p>
            <a:fld id="{86CB4B4D-7CA3-9044-876B-883B54F8677D}" type="slidenum">
              <a:rPr lang="es-MX" smtClean="0"/>
              <a:t>19</a:t>
            </a:fld>
            <a:endParaRPr lang="es-MX"/>
          </a:p>
        </p:txBody>
      </p:sp>
    </p:spTree>
    <p:extLst>
      <p:ext uri="{BB962C8B-B14F-4D97-AF65-F5344CB8AC3E}">
        <p14:creationId xmlns:p14="http://schemas.microsoft.com/office/powerpoint/2010/main" val="5333882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1133"/>
            <a:ext cx="9144000" cy="6858000"/>
          </a:xfrm>
          <a:prstGeom prst="rect">
            <a:avLst/>
          </a:prstGeom>
          <a:ln w="12700">
            <a:miter lim="400000"/>
          </a:ln>
        </p:spPr>
      </p:pic>
      <p:sp>
        <p:nvSpPr>
          <p:cNvPr id="147" name="Shape 147"/>
          <p:cNvSpPr/>
          <p:nvPr/>
        </p:nvSpPr>
        <p:spPr>
          <a:xfrm>
            <a:off x="1019504" y="1291172"/>
            <a:ext cx="6927068" cy="307776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endParaRPr lang="es-ES_tradnl" sz="4000" b="1" dirty="0">
              <a:solidFill>
                <a:schemeClr val="bg1">
                  <a:lumMod val="95000"/>
                </a:schemeClr>
              </a:solidFill>
              <a:latin typeface="Arial" panose="020B0604020202020204" pitchFamily="34" charset="0"/>
              <a:ea typeface="Garamond" charset="0"/>
              <a:cs typeface="Arial" panose="020B0604020202020204" pitchFamily="34" charset="0"/>
            </a:endParaRPr>
          </a:p>
          <a:p>
            <a:r>
              <a:rPr lang="es-ES_tradnl" sz="4000" b="1" dirty="0">
                <a:solidFill>
                  <a:schemeClr val="bg1">
                    <a:lumMod val="95000"/>
                  </a:schemeClr>
                </a:solidFill>
                <a:latin typeface="Arial" panose="020B0604020202020204" pitchFamily="34" charset="0"/>
                <a:ea typeface="Garamond" charset="0"/>
                <a:cs typeface="Arial" panose="020B0604020202020204" pitchFamily="34" charset="0"/>
              </a:rPr>
              <a:t>IDEA</a:t>
            </a:r>
            <a:endParaRPr lang="es-ES_tradnl" sz="4000" dirty="0">
              <a:solidFill>
                <a:schemeClr val="bg1">
                  <a:lumMod val="95000"/>
                </a:schemeClr>
              </a:solidFill>
              <a:latin typeface="Arial" panose="020B0604020202020204" pitchFamily="34" charset="0"/>
              <a:ea typeface="Garamond" charset="0"/>
              <a:cs typeface="Arial" panose="020B0604020202020204" pitchFamily="34" charset="0"/>
            </a:endParaRPr>
          </a:p>
          <a:p>
            <a:pPr algn="just">
              <a:spcAft>
                <a:spcPts val="1200"/>
              </a:spcAft>
            </a:pP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Regulation</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 </a:t>
            </a: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may</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 </a:t>
            </a: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result</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 in </a:t>
            </a: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expropriation</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 </a:t>
            </a: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when</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 </a:t>
            </a: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exercise</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 of </a:t>
            </a: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police</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 </a:t>
            </a: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powers</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 </a:t>
            </a: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fails</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 to </a:t>
            </a: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meet</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 </a:t>
            </a: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certain</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 </a:t>
            </a:r>
            <a:r>
              <a:rPr lang="es-ES_tradnl" sz="2600" dirty="0" err="1">
                <a:solidFill>
                  <a:schemeClr val="bg1">
                    <a:lumMod val="95000"/>
                  </a:schemeClr>
                </a:solidFill>
                <a:latin typeface="Arial" panose="020B0604020202020204" pitchFamily="34" charset="0"/>
                <a:ea typeface="Garamond" charset="0"/>
                <a:cs typeface="Arial" panose="020B0604020202020204" pitchFamily="34" charset="0"/>
              </a:rPr>
              <a:t>requirements</a:t>
            </a:r>
            <a:r>
              <a:rPr lang="es-ES_tradnl" sz="2600" dirty="0">
                <a:solidFill>
                  <a:schemeClr val="bg1">
                    <a:lumMod val="95000"/>
                  </a:schemeClr>
                </a:solidFill>
                <a:latin typeface="Arial" panose="020B0604020202020204" pitchFamily="34" charset="0"/>
                <a:ea typeface="Garamond" charset="0"/>
                <a:cs typeface="Arial" panose="020B0604020202020204" pitchFamily="34" charset="0"/>
              </a:rPr>
              <a:t>.</a:t>
            </a:r>
          </a:p>
          <a:p>
            <a:pPr marL="228600" defTabSz="457200">
              <a:buSzPct val="100000"/>
              <a:defRPr sz="2600">
                <a:solidFill>
                  <a:srgbClr val="FFFFFF"/>
                </a:solidFill>
                <a:uFill>
                  <a:solidFill>
                    <a:srgbClr val="000000"/>
                  </a:solidFill>
                </a:uFill>
                <a:latin typeface="Garamond"/>
                <a:ea typeface="Garamond"/>
                <a:cs typeface="Garamond"/>
                <a:sym typeface="Garamond"/>
              </a:defRPr>
            </a:pPr>
            <a:endParaRPr lang="es-ES_tradnl" dirty="0">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C21962F8-CCD5-2648-B36A-20C8065A0B79}"/>
              </a:ext>
            </a:extLst>
          </p:cNvPr>
          <p:cNvSpPr>
            <a:spLocks noGrp="1"/>
          </p:cNvSpPr>
          <p:nvPr>
            <p:ph type="sldNum" sz="quarter" idx="2"/>
          </p:nvPr>
        </p:nvSpPr>
        <p:spPr/>
        <p:txBody>
          <a:bodyPr/>
          <a:lstStyle/>
          <a:p>
            <a:fld id="{86CB4B4D-7CA3-9044-876B-883B54F8677D}" type="slidenum">
              <a:rPr lang="es-MX" smtClean="0"/>
              <a:t>2</a:t>
            </a:fld>
            <a:endParaRPr lang="es-MX"/>
          </a:p>
        </p:txBody>
      </p:sp>
    </p:spTree>
    <p:extLst>
      <p:ext uri="{BB962C8B-B14F-4D97-AF65-F5344CB8AC3E}">
        <p14:creationId xmlns:p14="http://schemas.microsoft.com/office/powerpoint/2010/main" val="304278885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415090"/>
            <a:ext cx="6515866" cy="967957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Other</a:t>
            </a:r>
            <a:r>
              <a:rPr lang="es-ES_tradnl" sz="3200" b="1" dirty="0">
                <a:solidFill>
                  <a:schemeClr val="bg1"/>
                </a:solidFill>
                <a:latin typeface="Arial" panose="020B0604020202020204" pitchFamily="34" charset="0"/>
                <a:ea typeface="Garamond" charset="0"/>
                <a:cs typeface="Arial" panose="020B0604020202020204" pitchFamily="34" charset="0"/>
              </a:rPr>
              <a:t> </a:t>
            </a:r>
            <a:r>
              <a:rPr lang="es-ES_tradnl" sz="3200" b="1" dirty="0" err="1">
                <a:solidFill>
                  <a:schemeClr val="bg1"/>
                </a:solidFill>
                <a:latin typeface="Arial" panose="020B0604020202020204" pitchFamily="34" charset="0"/>
                <a:ea typeface="Garamond" charset="0"/>
                <a:cs typeface="Arial" panose="020B0604020202020204" pitchFamily="34" charset="0"/>
              </a:rPr>
              <a:t>Sources</a:t>
            </a:r>
            <a:r>
              <a:rPr lang="es-ES_tradnl" sz="3200" b="1" dirty="0">
                <a:solidFill>
                  <a:schemeClr val="bg1"/>
                </a:solidFill>
                <a:latin typeface="Arial" panose="020B0604020202020204" pitchFamily="34" charset="0"/>
                <a:ea typeface="Garamond" charset="0"/>
                <a:cs typeface="Arial" panose="020B0604020202020204" pitchFamily="34" charset="0"/>
              </a:rPr>
              <a:t>:</a:t>
            </a:r>
          </a:p>
          <a:p>
            <a:pPr algn="just"/>
            <a:endParaRPr lang="es-MX" dirty="0">
              <a:solidFill>
                <a:schemeClr val="bg1"/>
              </a:solidFill>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46770200-5042-394E-87D2-AFB162E8FD41}"/>
              </a:ext>
            </a:extLst>
          </p:cNvPr>
          <p:cNvSpPr>
            <a:spLocks noGrp="1"/>
          </p:cNvSpPr>
          <p:nvPr>
            <p:ph type="sldNum" sz="quarter" idx="2"/>
          </p:nvPr>
        </p:nvSpPr>
        <p:spPr/>
        <p:txBody>
          <a:bodyPr/>
          <a:lstStyle/>
          <a:p>
            <a:fld id="{86CB4B4D-7CA3-9044-876B-883B54F8677D}" type="slidenum">
              <a:rPr lang="es-MX" smtClean="0"/>
              <a:t>20</a:t>
            </a:fld>
            <a:endParaRPr lang="es-MX"/>
          </a:p>
        </p:txBody>
      </p:sp>
    </p:spTree>
    <p:extLst>
      <p:ext uri="{BB962C8B-B14F-4D97-AF65-F5344CB8AC3E}">
        <p14:creationId xmlns:p14="http://schemas.microsoft.com/office/powerpoint/2010/main" val="59887771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210694"/>
            <a:ext cx="6515866" cy="1429622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42900" indent="-342900" algn="just">
              <a:spcAft>
                <a:spcPts val="1200"/>
              </a:spcAft>
              <a:buFont typeface="Arial" panose="020B0604020202020204" pitchFamily="34" charset="0"/>
              <a:buChar char="•"/>
            </a:pPr>
            <a:r>
              <a:rPr lang="es-ES_tradnl" sz="2000" b="1" dirty="0">
                <a:solidFill>
                  <a:schemeClr val="bg1"/>
                </a:solidFill>
                <a:latin typeface="Arial" panose="020B0604020202020204" pitchFamily="34" charset="0"/>
                <a:ea typeface="Garamond" charset="0"/>
                <a:cs typeface="Arial" panose="020B0604020202020204" pitchFamily="34" charset="0"/>
              </a:rPr>
              <a:t>Harvard 1961 </a:t>
            </a:r>
            <a:r>
              <a:rPr lang="es-ES_tradnl" sz="2000" b="1" dirty="0" err="1">
                <a:solidFill>
                  <a:schemeClr val="bg1"/>
                </a:solidFill>
                <a:latin typeface="Arial" panose="020B0604020202020204" pitchFamily="34" charset="0"/>
                <a:ea typeface="Garamond" charset="0"/>
                <a:cs typeface="Arial" panose="020B0604020202020204" pitchFamily="34" charset="0"/>
              </a:rPr>
              <a:t>Draft</a:t>
            </a:r>
            <a:r>
              <a:rPr lang="es-ES_tradnl" sz="2000" b="1" dirty="0">
                <a:solidFill>
                  <a:schemeClr val="bg1"/>
                </a:solidFill>
                <a:latin typeface="Arial" panose="020B0604020202020204" pitchFamily="34" charset="0"/>
                <a:ea typeface="Garamond" charset="0"/>
                <a:cs typeface="Arial" panose="020B0604020202020204" pitchFamily="34" charset="0"/>
              </a:rPr>
              <a:t> </a:t>
            </a:r>
            <a:r>
              <a:rPr lang="es-ES_tradnl" sz="2000" b="1" dirty="0" err="1">
                <a:solidFill>
                  <a:schemeClr val="bg1"/>
                </a:solidFill>
                <a:latin typeface="Arial" panose="020B0604020202020204" pitchFamily="34" charset="0"/>
                <a:ea typeface="Garamond" charset="0"/>
                <a:cs typeface="Arial" panose="020B0604020202020204" pitchFamily="34" charset="0"/>
              </a:rPr>
              <a:t>Convention</a:t>
            </a:r>
            <a:r>
              <a:rPr lang="es-ES_tradnl" sz="2000" b="1" dirty="0">
                <a:solidFill>
                  <a:schemeClr val="bg1"/>
                </a:solidFill>
                <a:latin typeface="Arial" panose="020B0604020202020204" pitchFamily="34" charset="0"/>
                <a:ea typeface="Garamond"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on the International Responsibility of States for Injury to Aliens</a:t>
            </a:r>
            <a:endParaRPr lang="es-ES_tradnl" sz="2000" b="1" dirty="0">
              <a:solidFill>
                <a:schemeClr val="bg1"/>
              </a:solidFill>
              <a:latin typeface="Arial" panose="020B0604020202020204" pitchFamily="34" charset="0"/>
              <a:ea typeface="Garamond" charset="0"/>
              <a:cs typeface="Arial" panose="020B0604020202020204" pitchFamily="34" charset="0"/>
            </a:endParaRPr>
          </a:p>
          <a:p>
            <a:pPr algn="just">
              <a:spcAft>
                <a:spcPts val="600"/>
              </a:spcAft>
            </a:pPr>
            <a:r>
              <a:rPr lang="es-MX" dirty="0">
                <a:solidFill>
                  <a:schemeClr val="bg1"/>
                </a:solidFill>
              </a:rPr>
              <a:t>An uncompensated taking of property of an alien or a deprivation of the use or enjoyment of property of an alien which results from … the action of the competent authorities of the State in </a:t>
            </a:r>
            <a:r>
              <a:rPr lang="es-MX" u="sng" dirty="0">
                <a:solidFill>
                  <a:schemeClr val="bg1"/>
                </a:solidFill>
              </a:rPr>
              <a:t>the maintenance of public order, health, or morality</a:t>
            </a:r>
            <a:r>
              <a:rPr lang="es-MX" dirty="0">
                <a:solidFill>
                  <a:schemeClr val="bg1"/>
                </a:solidFill>
              </a:rPr>
              <a:t> … shall not be considered wrongful, provided </a:t>
            </a:r>
          </a:p>
          <a:p>
            <a:pPr marL="490538" indent="-490538" algn="just">
              <a:spcAft>
                <a:spcPts val="600"/>
              </a:spcAft>
            </a:pPr>
            <a:r>
              <a:rPr lang="es-MX" dirty="0">
                <a:solidFill>
                  <a:schemeClr val="bg1"/>
                </a:solidFill>
              </a:rPr>
              <a:t>(a) 	it is not a clear and </a:t>
            </a:r>
            <a:r>
              <a:rPr lang="es-MX" b="1" u="sng" dirty="0">
                <a:solidFill>
                  <a:schemeClr val="bg1"/>
                </a:solidFill>
              </a:rPr>
              <a:t>discriminatory</a:t>
            </a:r>
            <a:r>
              <a:rPr lang="es-MX" dirty="0">
                <a:solidFill>
                  <a:schemeClr val="bg1"/>
                </a:solidFill>
              </a:rPr>
              <a:t> violation of the law of the State concerned; </a:t>
            </a:r>
          </a:p>
          <a:p>
            <a:pPr marL="490538" indent="-490538" algn="just">
              <a:spcAft>
                <a:spcPts val="600"/>
              </a:spcAft>
            </a:pPr>
            <a:r>
              <a:rPr lang="es-MX" dirty="0">
                <a:solidFill>
                  <a:schemeClr val="bg1"/>
                </a:solidFill>
              </a:rPr>
              <a:t>(b) 	it is not the result of a violation of any provision of Article 6 to 8 of this Convention [</a:t>
            </a:r>
            <a:r>
              <a:rPr lang="es-MX" b="1" dirty="0">
                <a:solidFill>
                  <a:schemeClr val="bg1"/>
                </a:solidFill>
              </a:rPr>
              <a:t>denial of justice</a:t>
            </a:r>
            <a:r>
              <a:rPr lang="es-MX" dirty="0">
                <a:solidFill>
                  <a:schemeClr val="bg1"/>
                </a:solidFill>
              </a:rPr>
              <a:t>];</a:t>
            </a:r>
          </a:p>
          <a:p>
            <a:pPr marL="490538" indent="-490538" algn="just">
              <a:spcAft>
                <a:spcPts val="600"/>
              </a:spcAft>
            </a:pPr>
            <a:r>
              <a:rPr lang="es-MX" dirty="0">
                <a:solidFill>
                  <a:schemeClr val="bg1"/>
                </a:solidFill>
              </a:rPr>
              <a:t>(c) 	it is not an </a:t>
            </a:r>
            <a:r>
              <a:rPr lang="es-MX" b="1" u="sng" dirty="0">
                <a:solidFill>
                  <a:schemeClr val="bg1"/>
                </a:solidFill>
              </a:rPr>
              <a:t>unreasonable departure</a:t>
            </a:r>
            <a:r>
              <a:rPr lang="es-MX" dirty="0">
                <a:solidFill>
                  <a:schemeClr val="bg1"/>
                </a:solidFill>
              </a:rPr>
              <a:t> from the </a:t>
            </a:r>
            <a:r>
              <a:rPr lang="es-MX" b="1" u="sng" dirty="0">
                <a:solidFill>
                  <a:schemeClr val="bg1"/>
                </a:solidFill>
              </a:rPr>
              <a:t>principles of justice</a:t>
            </a:r>
            <a:r>
              <a:rPr lang="es-MX" dirty="0">
                <a:solidFill>
                  <a:schemeClr val="bg1"/>
                </a:solidFill>
              </a:rPr>
              <a:t> recognized by the principal legal systems of the world; and</a:t>
            </a:r>
          </a:p>
          <a:p>
            <a:pPr marL="490538" indent="-490538" algn="just">
              <a:spcAft>
                <a:spcPts val="600"/>
              </a:spcAft>
            </a:pPr>
            <a:r>
              <a:rPr lang="es-MX" dirty="0">
                <a:solidFill>
                  <a:schemeClr val="bg1"/>
                </a:solidFill>
              </a:rPr>
              <a:t>(d) 	it is not an </a:t>
            </a:r>
            <a:r>
              <a:rPr lang="es-MX" b="1" u="sng" dirty="0">
                <a:solidFill>
                  <a:schemeClr val="bg1"/>
                </a:solidFill>
              </a:rPr>
              <a:t>abuse of the powers</a:t>
            </a:r>
            <a:r>
              <a:rPr lang="es-MX" dirty="0">
                <a:solidFill>
                  <a:schemeClr val="bg1"/>
                </a:solidFill>
              </a:rPr>
              <a:t> specified in this paragraph for the purpose of depriving an alien of his property.</a:t>
            </a:r>
          </a:p>
          <a:p>
            <a:pPr algn="just"/>
            <a:r>
              <a:rPr lang="es-MX" dirty="0">
                <a:solidFill>
                  <a:schemeClr val="bg1"/>
                </a:solidFill>
              </a:rPr>
              <a:t>.</a:t>
            </a: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047C8D15-AFE2-4A43-9D01-B306F5580CF9}"/>
              </a:ext>
            </a:extLst>
          </p:cNvPr>
          <p:cNvSpPr>
            <a:spLocks noGrp="1"/>
          </p:cNvSpPr>
          <p:nvPr>
            <p:ph type="sldNum" sz="quarter" idx="2"/>
          </p:nvPr>
        </p:nvSpPr>
        <p:spPr/>
        <p:txBody>
          <a:bodyPr/>
          <a:lstStyle/>
          <a:p>
            <a:fld id="{86CB4B4D-7CA3-9044-876B-883B54F8677D}" type="slidenum">
              <a:rPr lang="es-MX" smtClean="0"/>
              <a:t>21</a:t>
            </a:fld>
            <a:endParaRPr lang="es-MX"/>
          </a:p>
        </p:txBody>
      </p:sp>
    </p:spTree>
    <p:extLst>
      <p:ext uri="{BB962C8B-B14F-4D97-AF65-F5344CB8AC3E}">
        <p14:creationId xmlns:p14="http://schemas.microsoft.com/office/powerpoint/2010/main" val="300209729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210694"/>
            <a:ext cx="6515866" cy="1334211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42900" indent="-342900" algn="just">
              <a:buFont typeface="Arial" panose="020B0604020202020204" pitchFamily="34" charset="0"/>
              <a:buChar char="•"/>
            </a:pPr>
            <a:r>
              <a:rPr lang="es-MX" sz="2400" b="1" dirty="0">
                <a:solidFill>
                  <a:schemeClr val="bg1"/>
                </a:solidFill>
              </a:rPr>
              <a:t>Convention Establishing the Multilateral Investment Guarantee Agency</a:t>
            </a:r>
            <a:r>
              <a:rPr lang="es-MX" sz="2400" dirty="0">
                <a:solidFill>
                  <a:schemeClr val="bg1"/>
                </a:solidFill>
              </a:rPr>
              <a:t> (art 11(a)(ii)): </a:t>
            </a:r>
          </a:p>
          <a:p>
            <a:pPr marL="342900" indent="-342900" algn="just">
              <a:spcAft>
                <a:spcPts val="1200"/>
              </a:spcAft>
              <a:buFont typeface="Arial" panose="020B0604020202020204" pitchFamily="34" charset="0"/>
              <a:buChar char="•"/>
            </a:pPr>
            <a:endParaRPr lang="es-ES_tradnl" sz="2000" b="1" dirty="0">
              <a:solidFill>
                <a:schemeClr val="bg1"/>
              </a:solidFill>
              <a:latin typeface="Arial" panose="020B0604020202020204" pitchFamily="34" charset="0"/>
              <a:ea typeface="Garamond" charset="0"/>
              <a:cs typeface="Arial" panose="020B0604020202020204" pitchFamily="34" charset="0"/>
            </a:endParaRPr>
          </a:p>
          <a:p>
            <a:pPr algn="just">
              <a:spcAft>
                <a:spcPts val="1200"/>
              </a:spcAft>
            </a:pPr>
            <a:r>
              <a:rPr lang="es-MX" dirty="0">
                <a:solidFill>
                  <a:schemeClr val="bg1"/>
                </a:solidFill>
                <a:latin typeface="Arial" panose="020B0604020202020204" pitchFamily="34" charset="0"/>
                <a:cs typeface="Arial" panose="020B0604020202020204" pitchFamily="34" charset="0"/>
              </a:rPr>
              <a:t>expropriation : </a:t>
            </a:r>
          </a:p>
          <a:p>
            <a:pPr marL="319088" algn="just">
              <a:spcAft>
                <a:spcPts val="1200"/>
              </a:spcAft>
            </a:pPr>
            <a:r>
              <a:rPr lang="es-MX" dirty="0">
                <a:solidFill>
                  <a:schemeClr val="bg1"/>
                </a:solidFill>
                <a:latin typeface="Arial" panose="020B0604020202020204" pitchFamily="34" charset="0"/>
                <a:cs typeface="Arial" panose="020B0604020202020204" pitchFamily="34" charset="0"/>
              </a:rPr>
              <a:t>“any legislative or administrative action or omission attributable to the host government which has the effect of depriving the holder of a guarantee of his ownership or control of, or a substantial benefit from, his investment.” </a:t>
            </a:r>
          </a:p>
          <a:p>
            <a:pPr algn="just">
              <a:spcAft>
                <a:spcPts val="1200"/>
              </a:spcAft>
            </a:pPr>
            <a:r>
              <a:rPr lang="es-MX" dirty="0">
                <a:solidFill>
                  <a:schemeClr val="bg1"/>
                </a:solidFill>
                <a:latin typeface="Arial" panose="020B0604020202020204" pitchFamily="34" charset="0"/>
                <a:cs typeface="Arial" panose="020B0604020202020204" pitchFamily="34" charset="0"/>
              </a:rPr>
              <a:t>exceptions:</a:t>
            </a:r>
          </a:p>
          <a:p>
            <a:pPr marL="319088" algn="just">
              <a:spcAft>
                <a:spcPts val="1200"/>
              </a:spcAft>
            </a:pPr>
            <a:r>
              <a:rPr lang="es-MX" dirty="0">
                <a:solidFill>
                  <a:schemeClr val="bg1"/>
                </a:solidFill>
                <a:latin typeface="Arial" panose="020B0604020202020204" pitchFamily="34" charset="0"/>
                <a:cs typeface="Arial" panose="020B0604020202020204" pitchFamily="34" charset="0"/>
              </a:rPr>
              <a:t>“non-discriminatory measures of general application which governments normally take for the purpose of regulating economic activity in their territories.”</a:t>
            </a:r>
          </a:p>
          <a:p>
            <a:pPr algn="just">
              <a:spcAft>
                <a:spcPts val="600"/>
              </a:spcAft>
            </a:pPr>
            <a:endParaRPr lang="es-MX" dirty="0">
              <a:solidFill>
                <a:schemeClr val="bg1"/>
              </a:solidFill>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047C8D15-AFE2-4A43-9D01-B306F5580CF9}"/>
              </a:ext>
            </a:extLst>
          </p:cNvPr>
          <p:cNvSpPr>
            <a:spLocks noGrp="1"/>
          </p:cNvSpPr>
          <p:nvPr>
            <p:ph type="sldNum" sz="quarter" idx="2"/>
          </p:nvPr>
        </p:nvSpPr>
        <p:spPr/>
        <p:txBody>
          <a:bodyPr/>
          <a:lstStyle/>
          <a:p>
            <a:fld id="{86CB4B4D-7CA3-9044-876B-883B54F8677D}" type="slidenum">
              <a:rPr lang="es-MX" smtClean="0"/>
              <a:t>22</a:t>
            </a:fld>
            <a:endParaRPr lang="es-MX"/>
          </a:p>
        </p:txBody>
      </p:sp>
    </p:spTree>
    <p:extLst>
      <p:ext uri="{BB962C8B-B14F-4D97-AF65-F5344CB8AC3E}">
        <p14:creationId xmlns:p14="http://schemas.microsoft.com/office/powerpoint/2010/main" val="372460561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210694"/>
            <a:ext cx="6515866" cy="1232645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Other</a:t>
            </a:r>
            <a:r>
              <a:rPr lang="es-ES_tradnl" sz="3200" b="1" dirty="0">
                <a:solidFill>
                  <a:schemeClr val="bg1"/>
                </a:solidFill>
                <a:latin typeface="Arial" panose="020B0604020202020204" pitchFamily="34" charset="0"/>
                <a:ea typeface="Garamond" charset="0"/>
                <a:cs typeface="Arial" panose="020B0604020202020204" pitchFamily="34" charset="0"/>
              </a:rPr>
              <a:t> </a:t>
            </a:r>
            <a:r>
              <a:rPr lang="es-ES_tradnl" sz="3200" b="1" dirty="0" err="1">
                <a:solidFill>
                  <a:schemeClr val="bg1"/>
                </a:solidFill>
                <a:latin typeface="Arial" panose="020B0604020202020204" pitchFamily="34" charset="0"/>
                <a:ea typeface="Garamond" charset="0"/>
                <a:cs typeface="Arial" panose="020B0604020202020204" pitchFamily="34" charset="0"/>
              </a:rPr>
              <a:t>Sources</a:t>
            </a:r>
            <a:r>
              <a:rPr lang="es-ES_tradnl" sz="3200" b="1" dirty="0">
                <a:solidFill>
                  <a:schemeClr val="bg1"/>
                </a:solidFill>
                <a:latin typeface="Arial" panose="020B0604020202020204" pitchFamily="34" charset="0"/>
                <a:ea typeface="Garamond" charset="0"/>
                <a:cs typeface="Arial" panose="020B0604020202020204" pitchFamily="34" charset="0"/>
              </a:rPr>
              <a:t>:</a:t>
            </a:r>
          </a:p>
          <a:p>
            <a:pPr marL="714375" indent="-714375">
              <a:spcAft>
                <a:spcPts val="1800"/>
              </a:spcAft>
              <a:buFont typeface="Arial" panose="020B0604020202020204" pitchFamily="34" charset="0"/>
              <a:buChar char="•"/>
            </a:pPr>
            <a:r>
              <a:rPr lang="es-ES_tradnl" sz="3200" b="1" dirty="0">
                <a:solidFill>
                  <a:schemeClr val="bg1"/>
                </a:solidFill>
                <a:latin typeface="Arial" panose="020B0604020202020204" pitchFamily="34" charset="0"/>
                <a:ea typeface="Garamond" charset="0"/>
                <a:cs typeface="Arial" panose="020B0604020202020204" pitchFamily="34" charset="0"/>
              </a:rPr>
              <a:t>EU-</a:t>
            </a:r>
            <a:r>
              <a:rPr lang="es-ES_tradnl" sz="3200" b="1" dirty="0" err="1">
                <a:solidFill>
                  <a:schemeClr val="bg1"/>
                </a:solidFill>
                <a:latin typeface="Arial" panose="020B0604020202020204" pitchFamily="34" charset="0"/>
                <a:ea typeface="Garamond" charset="0"/>
                <a:cs typeface="Arial" panose="020B0604020202020204" pitchFamily="34" charset="0"/>
              </a:rPr>
              <a:t>Canada</a:t>
            </a:r>
            <a:r>
              <a:rPr lang="es-ES_tradnl" sz="3200" b="1" dirty="0">
                <a:solidFill>
                  <a:schemeClr val="bg1"/>
                </a:solidFill>
                <a:latin typeface="Arial" panose="020B0604020202020204" pitchFamily="34" charset="0"/>
                <a:ea typeface="Garamond" charset="0"/>
                <a:cs typeface="Arial" panose="020B0604020202020204" pitchFamily="34" charset="0"/>
              </a:rPr>
              <a:t> CETA </a:t>
            </a:r>
          </a:p>
          <a:p>
            <a:pPr marL="714375" indent="-714375">
              <a:spcAft>
                <a:spcPts val="1800"/>
              </a:spcAft>
            </a:pPr>
            <a:r>
              <a:rPr lang="es-ES_tradnl" sz="2000" b="1" dirty="0">
                <a:solidFill>
                  <a:schemeClr val="bg1"/>
                </a:solidFill>
                <a:latin typeface="Arial" panose="020B0604020202020204" pitchFamily="34" charset="0"/>
                <a:ea typeface="Garamond" charset="0"/>
                <a:cs typeface="Arial" panose="020B0604020202020204" pitchFamily="34" charset="0"/>
              </a:rPr>
              <a:t>	(</a:t>
            </a:r>
            <a:r>
              <a:rPr lang="es-ES_tradnl" sz="2000" b="1" dirty="0" err="1">
                <a:solidFill>
                  <a:schemeClr val="bg1"/>
                </a:solidFill>
                <a:latin typeface="Arial" panose="020B0604020202020204" pitchFamily="34" charset="0"/>
                <a:ea typeface="Garamond" charset="0"/>
                <a:cs typeface="Arial" panose="020B0604020202020204" pitchFamily="34" charset="0"/>
              </a:rPr>
              <a:t>Comprehensive</a:t>
            </a:r>
            <a:r>
              <a:rPr lang="es-ES_tradnl" sz="2000" b="1" dirty="0">
                <a:solidFill>
                  <a:schemeClr val="bg1"/>
                </a:solidFill>
                <a:latin typeface="Arial" panose="020B0604020202020204" pitchFamily="34" charset="0"/>
                <a:ea typeface="Garamond" charset="0"/>
                <a:cs typeface="Arial" panose="020B0604020202020204" pitchFamily="34" charset="0"/>
              </a:rPr>
              <a:t> </a:t>
            </a:r>
            <a:r>
              <a:rPr lang="es-ES_tradnl" sz="2000" b="1" dirty="0" err="1">
                <a:solidFill>
                  <a:schemeClr val="bg1"/>
                </a:solidFill>
                <a:latin typeface="Arial" panose="020B0604020202020204" pitchFamily="34" charset="0"/>
                <a:ea typeface="Garamond" charset="0"/>
                <a:cs typeface="Arial" panose="020B0604020202020204" pitchFamily="34" charset="0"/>
              </a:rPr>
              <a:t>Economic</a:t>
            </a:r>
            <a:r>
              <a:rPr lang="es-ES_tradnl" sz="2000" b="1" dirty="0">
                <a:solidFill>
                  <a:schemeClr val="bg1"/>
                </a:solidFill>
                <a:latin typeface="Arial" panose="020B0604020202020204" pitchFamily="34" charset="0"/>
                <a:ea typeface="Garamond" charset="0"/>
                <a:cs typeface="Arial" panose="020B0604020202020204" pitchFamily="34" charset="0"/>
              </a:rPr>
              <a:t> </a:t>
            </a:r>
            <a:r>
              <a:rPr lang="es-ES_tradnl" sz="2000" b="1" dirty="0" err="1">
                <a:solidFill>
                  <a:schemeClr val="bg1"/>
                </a:solidFill>
                <a:latin typeface="Arial" panose="020B0604020202020204" pitchFamily="34" charset="0"/>
                <a:ea typeface="Garamond" charset="0"/>
                <a:cs typeface="Arial" panose="020B0604020202020204" pitchFamily="34" charset="0"/>
              </a:rPr>
              <a:t>Trade</a:t>
            </a:r>
            <a:r>
              <a:rPr lang="es-ES_tradnl" sz="2000" b="1" dirty="0">
                <a:solidFill>
                  <a:schemeClr val="bg1"/>
                </a:solidFill>
                <a:latin typeface="Arial" panose="020B0604020202020204" pitchFamily="34" charset="0"/>
                <a:ea typeface="Garamond" charset="0"/>
                <a:cs typeface="Arial" panose="020B0604020202020204" pitchFamily="34" charset="0"/>
              </a:rPr>
              <a:t> </a:t>
            </a:r>
            <a:r>
              <a:rPr lang="es-ES_tradnl" sz="2000" b="1" dirty="0" err="1">
                <a:solidFill>
                  <a:schemeClr val="bg1"/>
                </a:solidFill>
                <a:latin typeface="Arial" panose="020B0604020202020204" pitchFamily="34" charset="0"/>
                <a:ea typeface="Garamond" charset="0"/>
                <a:cs typeface="Arial" panose="020B0604020202020204" pitchFamily="34" charset="0"/>
              </a:rPr>
              <a:t>Agreement</a:t>
            </a:r>
            <a:r>
              <a:rPr lang="es-ES_tradnl" sz="2000" b="1" dirty="0">
                <a:solidFill>
                  <a:schemeClr val="bg1"/>
                </a:solidFill>
                <a:latin typeface="Arial" panose="020B0604020202020204" pitchFamily="34" charset="0"/>
                <a:ea typeface="Garamond" charset="0"/>
                <a:cs typeface="Arial" panose="020B0604020202020204" pitchFamily="34" charset="0"/>
              </a:rPr>
              <a:t>)</a:t>
            </a:r>
          </a:p>
          <a:p>
            <a:pPr algn="just"/>
            <a:r>
              <a:rPr lang="es-MX" dirty="0">
                <a:solidFill>
                  <a:schemeClr val="bg1"/>
                </a:solidFill>
              </a:rPr>
              <a:t>For greater certainty, except in the rare circumstance when the impact of a measure or series of measures is so severe in light of its purpose that it appears manifestly excessive, non-discriminatory measures of a Party that are designed and applied to protect legitimate public welfare objective, such as health, safety and the environment, do not constitute indirect expropriations.</a:t>
            </a: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D9D973D7-2FE2-3041-962F-3DC675BC296A}"/>
              </a:ext>
            </a:extLst>
          </p:cNvPr>
          <p:cNvSpPr>
            <a:spLocks noGrp="1"/>
          </p:cNvSpPr>
          <p:nvPr>
            <p:ph type="sldNum" sz="quarter" idx="2"/>
          </p:nvPr>
        </p:nvSpPr>
        <p:spPr/>
        <p:txBody>
          <a:bodyPr/>
          <a:lstStyle/>
          <a:p>
            <a:fld id="{86CB4B4D-7CA3-9044-876B-883B54F8677D}" type="slidenum">
              <a:rPr lang="es-MX" smtClean="0"/>
              <a:t>23</a:t>
            </a:fld>
            <a:endParaRPr lang="es-MX"/>
          </a:p>
        </p:txBody>
      </p:sp>
    </p:spTree>
    <p:extLst>
      <p:ext uri="{BB962C8B-B14F-4D97-AF65-F5344CB8AC3E}">
        <p14:creationId xmlns:p14="http://schemas.microsoft.com/office/powerpoint/2010/main" val="187183313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210694"/>
            <a:ext cx="6515866" cy="120648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Bahrain</a:t>
            </a:r>
            <a:r>
              <a:rPr lang="es-ES_tradnl" sz="3200" b="1" dirty="0">
                <a:solidFill>
                  <a:schemeClr val="bg1"/>
                </a:solidFill>
                <a:latin typeface="Arial" panose="020B0604020202020204" pitchFamily="34" charset="0"/>
                <a:ea typeface="Garamond" charset="0"/>
                <a:cs typeface="Arial" panose="020B0604020202020204" pitchFamily="34" charset="0"/>
              </a:rPr>
              <a:t>-US BIT (art 3):</a:t>
            </a:r>
          </a:p>
          <a:p>
            <a:pPr algn="just"/>
            <a:r>
              <a:rPr lang="es-MX" dirty="0">
                <a:solidFill>
                  <a:schemeClr val="bg1"/>
                </a:solidFill>
              </a:rPr>
              <a:t>Neither Party shall expropriate or nationalize a covered investment either directly or indirectly through measures tantamount to expropriation or nationalization ("expropriation") except for a public purpose; in a non-discriminatory manner; upon payment of prompt, adequate and effective compensation; and in accordance with due process of law and the general principles of treatment provided for in Article 2, paragraph 3.</a:t>
            </a: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E9D74E14-81C0-A942-AC0F-7F1F36033B59}"/>
              </a:ext>
            </a:extLst>
          </p:cNvPr>
          <p:cNvSpPr>
            <a:spLocks noGrp="1"/>
          </p:cNvSpPr>
          <p:nvPr>
            <p:ph type="sldNum" sz="quarter" idx="2"/>
          </p:nvPr>
        </p:nvSpPr>
        <p:spPr/>
        <p:txBody>
          <a:bodyPr/>
          <a:lstStyle/>
          <a:p>
            <a:fld id="{86CB4B4D-7CA3-9044-876B-883B54F8677D}" type="slidenum">
              <a:rPr lang="es-MX" smtClean="0"/>
              <a:t>24</a:t>
            </a:fld>
            <a:endParaRPr lang="es-MX"/>
          </a:p>
        </p:txBody>
      </p:sp>
    </p:spTree>
    <p:extLst>
      <p:ext uri="{BB962C8B-B14F-4D97-AF65-F5344CB8AC3E}">
        <p14:creationId xmlns:p14="http://schemas.microsoft.com/office/powerpoint/2010/main" val="309493190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627150"/>
            <a:ext cx="6515866" cy="32162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Bahrain</a:t>
            </a:r>
            <a:r>
              <a:rPr lang="es-ES_tradnl" sz="3200" b="1" dirty="0">
                <a:solidFill>
                  <a:schemeClr val="bg1"/>
                </a:solidFill>
                <a:latin typeface="Arial" panose="020B0604020202020204" pitchFamily="34" charset="0"/>
                <a:ea typeface="Garamond" charset="0"/>
                <a:cs typeface="Arial" panose="020B0604020202020204" pitchFamily="34" charset="0"/>
              </a:rPr>
              <a:t>-US BIT (art 3.1):</a:t>
            </a:r>
          </a:p>
          <a:p>
            <a:pPr algn="just"/>
            <a:r>
              <a:rPr lang="es-MX" dirty="0">
                <a:solidFill>
                  <a:schemeClr val="bg1"/>
                </a:solidFill>
              </a:rPr>
              <a:t>Neither Party shall expropriate or nationalize a covered investment either directly or indirectly through measures tantamount to expropriation or nationalization ("expropriation") except for a public purpose; in a non-discriminatory manner; upon payment of prompt, adequate and effective compensation; and in accordance with due process of law and the general principles of treatment provided for in Article 2, paragraph 3.</a:t>
            </a:r>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E4A34C86-8B5D-484C-9D47-A9A1BC16E02A}"/>
              </a:ext>
            </a:extLst>
          </p:cNvPr>
          <p:cNvSpPr>
            <a:spLocks noGrp="1"/>
          </p:cNvSpPr>
          <p:nvPr>
            <p:ph type="sldNum" sz="quarter" idx="2"/>
          </p:nvPr>
        </p:nvSpPr>
        <p:spPr/>
        <p:txBody>
          <a:bodyPr/>
          <a:lstStyle/>
          <a:p>
            <a:fld id="{86CB4B4D-7CA3-9044-876B-883B54F8677D}" type="slidenum">
              <a:rPr lang="es-MX" smtClean="0"/>
              <a:t>25</a:t>
            </a:fld>
            <a:endParaRPr lang="es-MX"/>
          </a:p>
        </p:txBody>
      </p:sp>
    </p:spTree>
    <p:extLst>
      <p:ext uri="{BB962C8B-B14F-4D97-AF65-F5344CB8AC3E}">
        <p14:creationId xmlns:p14="http://schemas.microsoft.com/office/powerpoint/2010/main" val="389385920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627150"/>
            <a:ext cx="6515866" cy="32162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Bahrain</a:t>
            </a:r>
            <a:r>
              <a:rPr lang="es-ES_tradnl" sz="3200" b="1" dirty="0">
                <a:solidFill>
                  <a:schemeClr val="bg1"/>
                </a:solidFill>
                <a:latin typeface="Arial" panose="020B0604020202020204" pitchFamily="34" charset="0"/>
                <a:ea typeface="Garamond" charset="0"/>
                <a:cs typeface="Arial" panose="020B0604020202020204" pitchFamily="34" charset="0"/>
              </a:rPr>
              <a:t>-UK BIT (art 5.1):</a:t>
            </a:r>
          </a:p>
          <a:p>
            <a:pPr algn="just"/>
            <a:r>
              <a:rPr lang="es-MX" dirty="0">
                <a:solidFill>
                  <a:schemeClr val="bg1"/>
                </a:solidFill>
              </a:rPr>
              <a:t>Investments … shall not be nationalised, expropriated or subjected to </a:t>
            </a:r>
            <a:r>
              <a:rPr lang="es-MX" b="1" u="sng" dirty="0">
                <a:solidFill>
                  <a:schemeClr val="bg1"/>
                </a:solidFill>
              </a:rPr>
              <a:t>measures having effect equivalent</a:t>
            </a:r>
            <a:r>
              <a:rPr lang="es-MX" dirty="0">
                <a:solidFill>
                  <a:schemeClr val="bg1"/>
                </a:solidFill>
              </a:rPr>
              <a:t> to nationalisation or expropriation (hereinafter referred to as "expropriation ") … except for a </a:t>
            </a:r>
            <a:r>
              <a:rPr lang="es-MX" b="1" u="sng" dirty="0">
                <a:solidFill>
                  <a:schemeClr val="bg1"/>
                </a:solidFill>
              </a:rPr>
              <a:t>public purpose</a:t>
            </a:r>
            <a:r>
              <a:rPr lang="es-MX" b="1" dirty="0">
                <a:solidFill>
                  <a:schemeClr val="bg1"/>
                </a:solidFill>
              </a:rPr>
              <a:t> </a:t>
            </a:r>
            <a:r>
              <a:rPr lang="es-MX" dirty="0">
                <a:solidFill>
                  <a:schemeClr val="bg1"/>
                </a:solidFill>
              </a:rPr>
              <a:t>related to the internal needs of that Party on a </a:t>
            </a:r>
            <a:r>
              <a:rPr lang="es-MX" b="1" u="sng" dirty="0">
                <a:solidFill>
                  <a:schemeClr val="bg1"/>
                </a:solidFill>
              </a:rPr>
              <a:t>non-discriminatory basis</a:t>
            </a:r>
            <a:r>
              <a:rPr lang="es-MX" dirty="0">
                <a:solidFill>
                  <a:schemeClr val="bg1"/>
                </a:solidFill>
              </a:rPr>
              <a:t> and against prompt, adequate and effective compensation. </a:t>
            </a: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4085A115-29CC-5E4B-AB87-194339A36F9A}"/>
              </a:ext>
            </a:extLst>
          </p:cNvPr>
          <p:cNvSpPr>
            <a:spLocks noGrp="1"/>
          </p:cNvSpPr>
          <p:nvPr>
            <p:ph type="sldNum" sz="quarter" idx="2"/>
          </p:nvPr>
        </p:nvSpPr>
        <p:spPr/>
        <p:txBody>
          <a:bodyPr/>
          <a:lstStyle/>
          <a:p>
            <a:fld id="{86CB4B4D-7CA3-9044-876B-883B54F8677D}" type="slidenum">
              <a:rPr lang="es-MX" smtClean="0"/>
              <a:t>26</a:t>
            </a:fld>
            <a:endParaRPr lang="es-MX"/>
          </a:p>
        </p:txBody>
      </p:sp>
    </p:spTree>
    <p:extLst>
      <p:ext uri="{BB962C8B-B14F-4D97-AF65-F5344CB8AC3E}">
        <p14:creationId xmlns:p14="http://schemas.microsoft.com/office/powerpoint/2010/main" val="240279929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36212"/>
            <a:ext cx="9144000" cy="6858000"/>
          </a:xfrm>
          <a:prstGeom prst="rect">
            <a:avLst/>
          </a:prstGeom>
          <a:ln w="12700">
            <a:miter lim="400000"/>
          </a:ln>
        </p:spPr>
      </p:pic>
      <p:sp>
        <p:nvSpPr>
          <p:cNvPr id="147" name="Shape 147"/>
          <p:cNvSpPr/>
          <p:nvPr/>
        </p:nvSpPr>
        <p:spPr>
          <a:xfrm>
            <a:off x="877156" y="1536616"/>
            <a:ext cx="6515866" cy="1078756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Bahrain-Germany</a:t>
            </a:r>
            <a:r>
              <a:rPr lang="es-ES_tradnl" sz="3200" b="1" dirty="0">
                <a:solidFill>
                  <a:schemeClr val="bg1"/>
                </a:solidFill>
                <a:latin typeface="Arial" panose="020B0604020202020204" pitchFamily="34" charset="0"/>
                <a:ea typeface="Garamond" charset="0"/>
                <a:cs typeface="Arial" panose="020B0604020202020204" pitchFamily="34" charset="0"/>
              </a:rPr>
              <a:t> BIT (art 4.2):</a:t>
            </a:r>
          </a:p>
          <a:p>
            <a:pPr algn="just"/>
            <a:r>
              <a:rPr lang="es-MX" dirty="0">
                <a:solidFill>
                  <a:schemeClr val="bg1"/>
                </a:solidFill>
              </a:rPr>
              <a:t>Investments by nationals or companies of either Contracting State shall not be expropriated, nationalized or subjected to any other measure the effects of which would be tantamount to expropriation or nationalization in the territory of the other Contracting State except for the </a:t>
            </a:r>
            <a:r>
              <a:rPr lang="es-MX" b="1" u="sng" dirty="0">
                <a:solidFill>
                  <a:schemeClr val="bg1"/>
                </a:solidFill>
              </a:rPr>
              <a:t>public benefit</a:t>
            </a:r>
            <a:r>
              <a:rPr lang="es-MX" dirty="0">
                <a:solidFill>
                  <a:schemeClr val="bg1"/>
                </a:solidFill>
              </a:rPr>
              <a:t> and against compensation...</a:t>
            </a: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0533F1EE-50E4-1548-9D3F-27C7477175D1}"/>
              </a:ext>
            </a:extLst>
          </p:cNvPr>
          <p:cNvSpPr>
            <a:spLocks noGrp="1"/>
          </p:cNvSpPr>
          <p:nvPr>
            <p:ph type="sldNum" sz="quarter" idx="2"/>
          </p:nvPr>
        </p:nvSpPr>
        <p:spPr/>
        <p:txBody>
          <a:bodyPr/>
          <a:lstStyle/>
          <a:p>
            <a:fld id="{86CB4B4D-7CA3-9044-876B-883B54F8677D}" type="slidenum">
              <a:rPr lang="es-MX" smtClean="0"/>
              <a:t>27</a:t>
            </a:fld>
            <a:endParaRPr lang="es-MX"/>
          </a:p>
        </p:txBody>
      </p:sp>
    </p:spTree>
    <p:extLst>
      <p:ext uri="{BB962C8B-B14F-4D97-AF65-F5344CB8AC3E}">
        <p14:creationId xmlns:p14="http://schemas.microsoft.com/office/powerpoint/2010/main" val="16789569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6" y="1210694"/>
            <a:ext cx="6515866" cy="117878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Bahrain-Netherlands</a:t>
            </a:r>
            <a:r>
              <a:rPr lang="es-ES_tradnl" sz="3200" b="1" dirty="0">
                <a:solidFill>
                  <a:schemeClr val="bg1"/>
                </a:solidFill>
                <a:latin typeface="Arial" panose="020B0604020202020204" pitchFamily="34" charset="0"/>
                <a:ea typeface="Garamond" charset="0"/>
                <a:cs typeface="Arial" panose="020B0604020202020204" pitchFamily="34" charset="0"/>
              </a:rPr>
              <a:t> BIT (art 6):</a:t>
            </a:r>
          </a:p>
          <a:p>
            <a:pPr algn="just">
              <a:spcAft>
                <a:spcPts val="1200"/>
              </a:spcAft>
            </a:pPr>
            <a:r>
              <a:rPr lang="es-MX" dirty="0">
                <a:solidFill>
                  <a:schemeClr val="bg1"/>
                </a:solidFill>
              </a:rPr>
              <a:t>Neither Contracting Party shall take </a:t>
            </a:r>
            <a:r>
              <a:rPr lang="es-MX" b="1" u="sng" dirty="0">
                <a:solidFill>
                  <a:schemeClr val="bg1"/>
                </a:solidFill>
              </a:rPr>
              <a:t>any measures</a:t>
            </a:r>
            <a:r>
              <a:rPr lang="es-MX" dirty="0">
                <a:solidFill>
                  <a:schemeClr val="bg1"/>
                </a:solidFill>
              </a:rPr>
              <a:t> depriving, directly or indirectly, nationals of the other Contracting Party of their investments unless the following conditions are complied with:</a:t>
            </a:r>
          </a:p>
          <a:p>
            <a:pPr marL="495300" indent="-495300" algn="just">
              <a:spcAft>
                <a:spcPts val="1200"/>
              </a:spcAft>
            </a:pPr>
            <a:r>
              <a:rPr lang="es-MX" dirty="0">
                <a:solidFill>
                  <a:schemeClr val="bg1"/>
                </a:solidFill>
              </a:rPr>
              <a:t>a) 	the measures are taken in the </a:t>
            </a:r>
            <a:r>
              <a:rPr lang="es-MX" b="1" u="sng" dirty="0">
                <a:solidFill>
                  <a:schemeClr val="bg1"/>
                </a:solidFill>
              </a:rPr>
              <a:t>public interest</a:t>
            </a:r>
            <a:r>
              <a:rPr lang="es-MX" dirty="0">
                <a:solidFill>
                  <a:schemeClr val="bg1"/>
                </a:solidFill>
              </a:rPr>
              <a:t> and under </a:t>
            </a:r>
            <a:r>
              <a:rPr lang="es-MX" u="sng" dirty="0">
                <a:solidFill>
                  <a:schemeClr val="bg1"/>
                </a:solidFill>
              </a:rPr>
              <a:t>due process </a:t>
            </a:r>
            <a:r>
              <a:rPr lang="es-MX" dirty="0">
                <a:solidFill>
                  <a:schemeClr val="bg1"/>
                </a:solidFill>
              </a:rPr>
              <a:t>of law;</a:t>
            </a:r>
          </a:p>
          <a:p>
            <a:pPr marL="495300" indent="-495300" algn="just">
              <a:spcAft>
                <a:spcPts val="1200"/>
              </a:spcAft>
            </a:pPr>
            <a:r>
              <a:rPr lang="es-MX" dirty="0">
                <a:solidFill>
                  <a:schemeClr val="bg1"/>
                </a:solidFill>
              </a:rPr>
              <a:t>b) 	the measures are </a:t>
            </a:r>
            <a:r>
              <a:rPr lang="es-MX" b="1" u="sng" dirty="0">
                <a:solidFill>
                  <a:schemeClr val="bg1"/>
                </a:solidFill>
              </a:rPr>
              <a:t>not discriminatory</a:t>
            </a:r>
            <a:r>
              <a:rPr lang="es-MX" dirty="0">
                <a:solidFill>
                  <a:schemeClr val="bg1"/>
                </a:solidFill>
              </a:rPr>
              <a:t> or contrary to any undertaking which the Contracting Party which takes such measures may have given;</a:t>
            </a:r>
          </a:p>
          <a:p>
            <a:pPr marL="495300" indent="-495300" algn="just">
              <a:spcAft>
                <a:spcPts val="1200"/>
              </a:spcAft>
            </a:pPr>
            <a:r>
              <a:rPr lang="es-MX" dirty="0">
                <a:solidFill>
                  <a:schemeClr val="bg1"/>
                </a:solidFill>
              </a:rPr>
              <a:t>c) 	the measures are taken against just compensation. ...</a:t>
            </a: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47C7D015-B045-AA44-AEC5-42EC567A2389}"/>
              </a:ext>
            </a:extLst>
          </p:cNvPr>
          <p:cNvSpPr>
            <a:spLocks noGrp="1"/>
          </p:cNvSpPr>
          <p:nvPr>
            <p:ph type="sldNum" sz="quarter" idx="2"/>
          </p:nvPr>
        </p:nvSpPr>
        <p:spPr/>
        <p:txBody>
          <a:bodyPr/>
          <a:lstStyle/>
          <a:p>
            <a:fld id="{86CB4B4D-7CA3-9044-876B-883B54F8677D}" type="slidenum">
              <a:rPr lang="es-MX" smtClean="0"/>
              <a:t>28</a:t>
            </a:fld>
            <a:endParaRPr lang="es-MX"/>
          </a:p>
        </p:txBody>
      </p:sp>
    </p:spTree>
    <p:extLst>
      <p:ext uri="{BB962C8B-B14F-4D97-AF65-F5344CB8AC3E}">
        <p14:creationId xmlns:p14="http://schemas.microsoft.com/office/powerpoint/2010/main" val="42790007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5" y="1436605"/>
            <a:ext cx="7899985" cy="547842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a:solidFill>
                  <a:schemeClr val="bg1"/>
                </a:solidFill>
                <a:latin typeface="Arial" panose="020B0604020202020204" pitchFamily="34" charset="0"/>
                <a:ea typeface="Garamond" charset="0"/>
                <a:cs typeface="Arial" panose="020B0604020202020204" pitchFamily="34" charset="0"/>
              </a:rPr>
              <a:t>III.	</a:t>
            </a:r>
            <a:r>
              <a:rPr lang="es-ES_tradnl" sz="3200" b="1" dirty="0" err="1">
                <a:solidFill>
                  <a:schemeClr val="bg1"/>
                </a:solidFill>
                <a:latin typeface="Arial" panose="020B0604020202020204" pitchFamily="34" charset="0"/>
                <a:ea typeface="Garamond" charset="0"/>
                <a:cs typeface="Arial" panose="020B0604020202020204" pitchFamily="34" charset="0"/>
              </a:rPr>
              <a:t>Lessons</a:t>
            </a: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57238" indent="-757238">
              <a:spcAft>
                <a:spcPts val="1800"/>
              </a:spcAft>
            </a:pPr>
            <a:r>
              <a:rPr lang="es-ES_tradnl" sz="2600" dirty="0">
                <a:solidFill>
                  <a:schemeClr val="bg1"/>
                </a:solidFill>
                <a:latin typeface="Arial" panose="020B0604020202020204" pitchFamily="34" charset="0"/>
                <a:ea typeface="Garamond" charset="0"/>
                <a:cs typeface="Arial" panose="020B0604020202020204" pitchFamily="34" charset="0"/>
              </a:rPr>
              <a:t>A.	</a:t>
            </a:r>
            <a:r>
              <a:rPr lang="es-ES_tradnl" sz="2600" dirty="0" err="1">
                <a:solidFill>
                  <a:schemeClr val="bg1"/>
                </a:solidFill>
                <a:latin typeface="Arial" panose="020B0604020202020204" pitchFamily="34" charset="0"/>
                <a:ea typeface="Garamond" charset="0"/>
                <a:cs typeface="Arial" panose="020B0604020202020204" pitchFamily="34" charset="0"/>
              </a:rPr>
              <a:t>Power</a:t>
            </a:r>
            <a:r>
              <a:rPr lang="es-ES_tradnl" sz="2600" dirty="0">
                <a:solidFill>
                  <a:schemeClr val="bg1"/>
                </a:solidFill>
                <a:latin typeface="Arial" panose="020B0604020202020204" pitchFamily="34" charset="0"/>
                <a:ea typeface="Garamond" charset="0"/>
                <a:cs typeface="Arial" panose="020B0604020202020204" pitchFamily="34" charset="0"/>
              </a:rPr>
              <a:t> to </a:t>
            </a:r>
            <a:r>
              <a:rPr lang="es-ES_tradnl" sz="2600" dirty="0" err="1">
                <a:solidFill>
                  <a:schemeClr val="bg1"/>
                </a:solidFill>
                <a:latin typeface="Arial" panose="020B0604020202020204" pitchFamily="34" charset="0"/>
                <a:ea typeface="Garamond" charset="0"/>
                <a:cs typeface="Arial" panose="020B0604020202020204" pitchFamily="34" charset="0"/>
              </a:rPr>
              <a:t>regulate</a:t>
            </a:r>
            <a:r>
              <a:rPr lang="es-ES_tradnl" sz="2600" dirty="0">
                <a:solidFill>
                  <a:schemeClr val="bg1"/>
                </a:solidFill>
                <a:latin typeface="Arial" panose="020B0604020202020204" pitchFamily="34" charset="0"/>
                <a:ea typeface="Garamond" charset="0"/>
                <a:cs typeface="Arial" panose="020B0604020202020204" pitchFamily="34" charset="0"/>
              </a:rPr>
              <a:t> – </a:t>
            </a:r>
            <a:r>
              <a:rPr lang="es-ES_tradnl" sz="2600" dirty="0" err="1">
                <a:solidFill>
                  <a:schemeClr val="bg1"/>
                </a:solidFill>
                <a:latin typeface="Arial" panose="020B0604020202020204" pitchFamily="34" charset="0"/>
                <a:ea typeface="Garamond" charset="0"/>
                <a:cs typeface="Arial" panose="020B0604020202020204" pitchFamily="34" charset="0"/>
              </a:rPr>
              <a:t>start</a:t>
            </a:r>
            <a:r>
              <a:rPr lang="es-ES_tradnl" sz="2600" dirty="0">
                <a:solidFill>
                  <a:schemeClr val="bg1"/>
                </a:solidFill>
                <a:latin typeface="Arial" panose="020B0604020202020204" pitchFamily="34" charset="0"/>
                <a:ea typeface="Garamond" charset="0"/>
                <a:cs typeface="Arial" panose="020B0604020202020204" pitchFamily="34" charset="0"/>
              </a:rPr>
              <a:t> of </a:t>
            </a:r>
            <a:r>
              <a:rPr lang="es-ES_tradnl" sz="2600" dirty="0" err="1">
                <a:solidFill>
                  <a:schemeClr val="bg1"/>
                </a:solidFill>
                <a:latin typeface="Arial" panose="020B0604020202020204" pitchFamily="34" charset="0"/>
                <a:ea typeface="Garamond" charset="0"/>
                <a:cs typeface="Arial" panose="020B0604020202020204" pitchFamily="34" charset="0"/>
              </a:rPr>
              <a:t>analysis</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57238" lvl="2" indent="-757238">
              <a:spcAft>
                <a:spcPts val="1800"/>
              </a:spcAft>
            </a:pPr>
            <a:r>
              <a:rPr lang="es-ES_tradnl" sz="2600" dirty="0">
                <a:solidFill>
                  <a:schemeClr val="bg1"/>
                </a:solidFill>
                <a:latin typeface="Arial" panose="020B0604020202020204" pitchFamily="34" charset="0"/>
                <a:ea typeface="Garamond" charset="0"/>
                <a:cs typeface="Arial" panose="020B0604020202020204" pitchFamily="34" charset="0"/>
              </a:rPr>
              <a:t>B.	</a:t>
            </a:r>
            <a:r>
              <a:rPr lang="es-ES_tradnl" sz="2600" dirty="0" err="1">
                <a:solidFill>
                  <a:schemeClr val="bg1"/>
                </a:solidFill>
                <a:latin typeface="Arial" panose="020B0604020202020204" pitchFamily="34" charset="0"/>
                <a:ea typeface="Garamond" charset="0"/>
                <a:cs typeface="Arial" panose="020B0604020202020204" pitchFamily="34" charset="0"/>
              </a:rPr>
              <a:t>Deference</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57238" indent="-757238">
              <a:spcAft>
                <a:spcPts val="1800"/>
              </a:spcAft>
            </a:pPr>
            <a:r>
              <a:rPr lang="es-ES_tradnl" sz="2600" dirty="0">
                <a:solidFill>
                  <a:schemeClr val="bg1"/>
                </a:solidFill>
                <a:latin typeface="Arial" panose="020B0604020202020204" pitchFamily="34" charset="0"/>
                <a:ea typeface="Garamond" charset="0"/>
                <a:cs typeface="Arial" panose="020B0604020202020204" pitchFamily="34" charset="0"/>
              </a:rPr>
              <a:t>C.	</a:t>
            </a:r>
            <a:r>
              <a:rPr lang="es-ES_tradnl" sz="2600" dirty="0" err="1">
                <a:solidFill>
                  <a:schemeClr val="bg1"/>
                </a:solidFill>
                <a:latin typeface="Arial" panose="020B0604020202020204" pitchFamily="34" charset="0"/>
                <a:ea typeface="Garamond" charset="0"/>
                <a:cs typeface="Arial" panose="020B0604020202020204" pitchFamily="34" charset="0"/>
              </a:rPr>
              <a:t>Goal</a:t>
            </a:r>
            <a:r>
              <a:rPr lang="es-ES_tradnl" sz="2600" dirty="0">
                <a:solidFill>
                  <a:schemeClr val="bg1"/>
                </a:solidFill>
                <a:latin typeface="Arial" panose="020B0604020202020204" pitchFamily="34" charset="0"/>
                <a:ea typeface="Garamond" charset="0"/>
                <a:cs typeface="Arial" panose="020B0604020202020204" pitchFamily="34" charset="0"/>
              </a:rPr>
              <a:t>:  </a:t>
            </a:r>
            <a:r>
              <a:rPr lang="es-ES_tradnl" sz="2600" dirty="0" err="1">
                <a:solidFill>
                  <a:schemeClr val="bg1"/>
                </a:solidFill>
                <a:latin typeface="Arial" panose="020B0604020202020204" pitchFamily="34" charset="0"/>
                <a:ea typeface="Garamond" charset="0"/>
                <a:cs typeface="Arial" panose="020B0604020202020204" pitchFamily="34" charset="0"/>
              </a:rPr>
              <a:t>discerning</a:t>
            </a:r>
            <a:r>
              <a:rPr lang="es-ES_tradnl" sz="2600" dirty="0">
                <a:solidFill>
                  <a:schemeClr val="bg1"/>
                </a:solidFill>
                <a:latin typeface="Arial" panose="020B0604020202020204" pitchFamily="34" charset="0"/>
                <a:ea typeface="Garamond" charset="0"/>
                <a:cs typeface="Arial" panose="020B0604020202020204" pitchFamily="34" charset="0"/>
              </a:rPr>
              <a:t> </a:t>
            </a:r>
            <a:r>
              <a:rPr lang="es-ES_tradnl" sz="2600" dirty="0" err="1">
                <a:solidFill>
                  <a:schemeClr val="bg1"/>
                </a:solidFill>
                <a:latin typeface="Arial" panose="020B0604020202020204" pitchFamily="34" charset="0"/>
                <a:ea typeface="Garamond" charset="0"/>
                <a:cs typeface="Arial" panose="020B0604020202020204" pitchFamily="34" charset="0"/>
              </a:rPr>
              <a:t>cover</a:t>
            </a:r>
            <a:r>
              <a:rPr lang="es-ES_tradnl" sz="2600" dirty="0">
                <a:solidFill>
                  <a:schemeClr val="bg1"/>
                </a:solidFill>
                <a:latin typeface="Arial" panose="020B0604020202020204" pitchFamily="34" charset="0"/>
                <a:ea typeface="Garamond" charset="0"/>
                <a:cs typeface="Arial" panose="020B0604020202020204" pitchFamily="34" charset="0"/>
              </a:rPr>
              <a:t> </a:t>
            </a:r>
            <a:r>
              <a:rPr lang="es-ES_tradnl" sz="2600" dirty="0" err="1">
                <a:solidFill>
                  <a:schemeClr val="bg1"/>
                </a:solidFill>
                <a:latin typeface="Arial" panose="020B0604020202020204" pitchFamily="34" charset="0"/>
                <a:ea typeface="Garamond" charset="0"/>
                <a:cs typeface="Arial" panose="020B0604020202020204" pitchFamily="34" charset="0"/>
              </a:rPr>
              <a:t>purposes</a:t>
            </a:r>
            <a:r>
              <a:rPr lang="es-ES_tradnl" sz="2600" dirty="0">
                <a:solidFill>
                  <a:schemeClr val="bg1"/>
                </a:solidFill>
                <a:latin typeface="Arial" panose="020B0604020202020204" pitchFamily="34" charset="0"/>
                <a:ea typeface="Garamond" charset="0"/>
                <a:cs typeface="Arial" panose="020B0604020202020204" pitchFamily="34" charset="0"/>
              </a:rPr>
              <a:t> </a:t>
            </a:r>
            <a:r>
              <a:rPr lang="es-ES_tradnl" dirty="0">
                <a:solidFill>
                  <a:schemeClr val="bg1"/>
                </a:solidFill>
                <a:latin typeface="Arial" panose="020B0604020202020204" pitchFamily="34" charset="0"/>
                <a:ea typeface="Garamond" charset="0"/>
                <a:cs typeface="Arial" panose="020B0604020202020204" pitchFamily="34" charset="0"/>
              </a:rPr>
              <a:t>(</a:t>
            </a:r>
            <a:r>
              <a:rPr lang="es-ES_tradnl" dirty="0" err="1">
                <a:solidFill>
                  <a:schemeClr val="bg1"/>
                </a:solidFill>
                <a:latin typeface="Arial" panose="020B0604020202020204" pitchFamily="34" charset="0"/>
                <a:ea typeface="Garamond" charset="0"/>
                <a:cs typeface="Arial" panose="020B0604020202020204" pitchFamily="34" charset="0"/>
              </a:rPr>
              <a:t>e.g</a:t>
            </a:r>
            <a:r>
              <a:rPr lang="es-ES_tradnl" dirty="0">
                <a:solidFill>
                  <a:schemeClr val="bg1"/>
                </a:solidFill>
                <a:latin typeface="Arial" panose="020B0604020202020204" pitchFamily="34" charset="0"/>
                <a:ea typeface="Garamond" charset="0"/>
                <a:cs typeface="Arial" panose="020B0604020202020204" pitchFamily="34" charset="0"/>
              </a:rPr>
              <a:t>., </a:t>
            </a:r>
            <a:r>
              <a:rPr lang="es-ES_tradnl" dirty="0" err="1">
                <a:solidFill>
                  <a:schemeClr val="bg1"/>
                </a:solidFill>
                <a:latin typeface="Arial" panose="020B0604020202020204" pitchFamily="34" charset="0"/>
                <a:ea typeface="Garamond" charset="0"/>
                <a:cs typeface="Arial" panose="020B0604020202020204" pitchFamily="34" charset="0"/>
              </a:rPr>
              <a:t>protectionism</a:t>
            </a:r>
            <a:r>
              <a:rPr lang="es-ES_tradnl" dirty="0">
                <a:solidFill>
                  <a:schemeClr val="bg1"/>
                </a:solidFill>
                <a:latin typeface="Arial" panose="020B0604020202020204" pitchFamily="34" charset="0"/>
                <a:ea typeface="Garamond" charset="0"/>
                <a:cs typeface="Arial" panose="020B0604020202020204" pitchFamily="34" charset="0"/>
              </a:rPr>
              <a:t>)</a:t>
            </a:r>
          </a:p>
          <a:p>
            <a:pPr marL="757238"/>
            <a:r>
              <a:rPr lang="es-MX" dirty="0">
                <a:solidFill>
                  <a:schemeClr val="bg1"/>
                </a:solidFill>
              </a:rPr>
              <a:t>Example: </a:t>
            </a:r>
            <a:r>
              <a:rPr lang="es-MX" i="1" dirty="0">
                <a:solidFill>
                  <a:schemeClr val="bg1"/>
                </a:solidFill>
              </a:rPr>
              <a:t>S.D. Myers Inc. v. Canada </a:t>
            </a:r>
            <a:r>
              <a:rPr lang="es-MX" dirty="0">
                <a:solidFill>
                  <a:schemeClr val="bg1"/>
                </a:solidFill>
              </a:rPr>
              <a:t>(Partial Award, 13 November 2000)</a:t>
            </a:r>
          </a:p>
          <a:p>
            <a:pPr marL="757238"/>
            <a:endParaRPr lang="es-MX" dirty="0">
              <a:solidFill>
                <a:schemeClr val="bg1"/>
              </a:solidFill>
            </a:endParaRPr>
          </a:p>
          <a:p>
            <a:pPr marL="757238"/>
            <a:r>
              <a:rPr lang="es-MX" dirty="0">
                <a:solidFill>
                  <a:schemeClr val="bg1"/>
                </a:solidFill>
              </a:rPr>
              <a:t>restriction was revealed not to be motivated by environmental concerns, but rather a stratagem to protect national business interests.</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a:spcAft>
                <a:spcPts val="18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a:spcAft>
                <a:spcPts val="18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1827213" indent="-927100">
              <a:spcAft>
                <a:spcPts val="18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4" name="Marcador de número de diapositiva 3">
            <a:extLst>
              <a:ext uri="{FF2B5EF4-FFF2-40B4-BE49-F238E27FC236}">
                <a16:creationId xmlns:a16="http://schemas.microsoft.com/office/drawing/2014/main" id="{D58E2FEF-BC17-174B-BAEB-16265F608329}"/>
              </a:ext>
            </a:extLst>
          </p:cNvPr>
          <p:cNvSpPr>
            <a:spLocks noGrp="1"/>
          </p:cNvSpPr>
          <p:nvPr>
            <p:ph type="sldNum" sz="quarter" idx="2"/>
          </p:nvPr>
        </p:nvSpPr>
        <p:spPr/>
        <p:txBody>
          <a:bodyPr/>
          <a:lstStyle/>
          <a:p>
            <a:fld id="{86CB4B4D-7CA3-9044-876B-883B54F8677D}" type="slidenum">
              <a:rPr lang="es-MX" smtClean="0"/>
              <a:t>29</a:t>
            </a:fld>
            <a:endParaRPr lang="es-MX"/>
          </a:p>
        </p:txBody>
      </p:sp>
    </p:spTree>
    <p:extLst>
      <p:ext uri="{BB962C8B-B14F-4D97-AF65-F5344CB8AC3E}">
        <p14:creationId xmlns:p14="http://schemas.microsoft.com/office/powerpoint/2010/main" val="39703150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5" y="1307513"/>
            <a:ext cx="7899985" cy="824841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buAutoNum type="romanUcPeriod"/>
            </a:pPr>
            <a:r>
              <a:rPr lang="en-US" sz="3200" b="1" dirty="0">
                <a:solidFill>
                  <a:schemeClr val="bg1"/>
                </a:solidFill>
                <a:latin typeface="Arial" panose="020B0604020202020204" pitchFamily="34" charset="0"/>
                <a:ea typeface="Garamond" charset="0"/>
                <a:cs typeface="Arial" panose="020B0604020202020204" pitchFamily="34" charset="0"/>
              </a:rPr>
              <a:t>Dilemma</a:t>
            </a:r>
          </a:p>
          <a:p>
            <a:r>
              <a:rPr lang="en-US" sz="3200" b="1" dirty="0">
                <a:solidFill>
                  <a:schemeClr val="bg1"/>
                </a:solidFill>
                <a:latin typeface="Arial" panose="020B0604020202020204" pitchFamily="34" charset="0"/>
                <a:ea typeface="Garamond" charset="0"/>
                <a:cs typeface="Arial" panose="020B0604020202020204" pitchFamily="34" charset="0"/>
              </a:rPr>
              <a:t> </a:t>
            </a:r>
          </a:p>
          <a:p>
            <a:pPr>
              <a:spcAft>
                <a:spcPts val="2400"/>
              </a:spcAft>
            </a:pPr>
            <a:r>
              <a:rPr lang="en-US" sz="2600" dirty="0">
                <a:solidFill>
                  <a:schemeClr val="bg1"/>
                </a:solidFill>
                <a:latin typeface="Arial" panose="020B0604020202020204" pitchFamily="34" charset="0"/>
                <a:ea typeface="Garamond" charset="0"/>
                <a:cs typeface="Arial" panose="020B0604020202020204" pitchFamily="34" charset="0"/>
              </a:rPr>
              <a:t>A.	State power to regulate</a:t>
            </a:r>
          </a:p>
          <a:p>
            <a:pPr>
              <a:spcAft>
                <a:spcPts val="2400"/>
              </a:spcAft>
            </a:pPr>
            <a:r>
              <a:rPr lang="en-US" sz="2600" dirty="0">
                <a:solidFill>
                  <a:schemeClr val="bg1"/>
                </a:solidFill>
                <a:latin typeface="Arial" panose="020B0604020202020204" pitchFamily="34" charset="0"/>
                <a:ea typeface="Garamond" charset="0"/>
                <a:cs typeface="Arial" panose="020B0604020202020204" pitchFamily="34" charset="0"/>
              </a:rPr>
              <a:t>B.	Right to protection from arbitrary measures</a:t>
            </a:r>
          </a:p>
          <a:p>
            <a:pPr>
              <a:spcAft>
                <a:spcPts val="2400"/>
              </a:spcAft>
            </a:pPr>
            <a:r>
              <a:rPr lang="en-US" sz="2600" dirty="0">
                <a:solidFill>
                  <a:schemeClr val="bg1"/>
                </a:solidFill>
                <a:latin typeface="Arial" panose="020B0604020202020204" pitchFamily="34" charset="0"/>
                <a:ea typeface="Garamond" charset="0"/>
                <a:cs typeface="Arial" panose="020B0604020202020204" pitchFamily="34" charset="0"/>
              </a:rPr>
              <a:t>	→	Crux: where is the appropriate middle?</a:t>
            </a:r>
          </a:p>
          <a:p>
            <a:pPr marL="757238" indent="-757238">
              <a:spcAft>
                <a:spcPts val="2400"/>
              </a:spcAft>
              <a:buFont typeface="Arial" charset="0"/>
              <a:buChar char="•"/>
            </a:pPr>
            <a:r>
              <a:rPr lang="en-US" sz="2400" dirty="0">
                <a:solidFill>
                  <a:schemeClr val="bg1"/>
                </a:solidFill>
                <a:latin typeface="Arial" panose="020B0604020202020204" pitchFamily="34" charset="0"/>
                <a:ea typeface="Garamond" charset="0"/>
                <a:cs typeface="Arial" panose="020B0604020202020204" pitchFamily="34" charset="0"/>
              </a:rPr>
              <a:t>Scalia: </a:t>
            </a:r>
            <a:r>
              <a:rPr lang="es-MX" sz="2400" dirty="0">
                <a:solidFill>
                  <a:schemeClr val="bg1"/>
                </a:solidFill>
              </a:rPr>
              <a:t>Challenge of articulating regulatory purposes is so great that the use of such criteria (</a:t>
            </a:r>
            <a:r>
              <a:rPr lang="es-MX" sz="2400" i="1" dirty="0">
                <a:solidFill>
                  <a:schemeClr val="bg1"/>
                </a:solidFill>
              </a:rPr>
              <a:t>sic</a:t>
            </a:r>
            <a:r>
              <a:rPr lang="es-MX" sz="2400" dirty="0">
                <a:solidFill>
                  <a:schemeClr val="bg1"/>
                </a:solidFill>
              </a:rPr>
              <a:t>): </a:t>
            </a:r>
          </a:p>
          <a:p>
            <a:pPr marL="800100">
              <a:spcAft>
                <a:spcPts val="2400"/>
              </a:spcAft>
            </a:pPr>
            <a:r>
              <a:rPr lang="es-MX" dirty="0">
                <a:solidFill>
                  <a:schemeClr val="bg1"/>
                </a:solidFill>
              </a:rPr>
              <a:t>“amounts to a test of whether the legislature has stupid staff.”</a:t>
            </a:r>
          </a:p>
          <a:p>
            <a:pPr algn="r"/>
            <a:r>
              <a:rPr lang="en-US" sz="1200" dirty="0">
                <a:solidFill>
                  <a:schemeClr val="bg1"/>
                </a:solidFill>
                <a:latin typeface="Arial" panose="020B0604020202020204" pitchFamily="34" charset="0"/>
                <a:ea typeface="Garamond" charset="0"/>
                <a:cs typeface="Arial" panose="020B0604020202020204" pitchFamily="34" charset="0"/>
              </a:rPr>
              <a:t>(</a:t>
            </a:r>
            <a:r>
              <a:rPr lang="es-MX" sz="1200" i="1" dirty="0">
                <a:solidFill>
                  <a:schemeClr val="bg1"/>
                </a:solidFill>
                <a:latin typeface="Arial" panose="020B0604020202020204" pitchFamily="34" charset="0"/>
                <a:cs typeface="Arial" panose="020B0604020202020204" pitchFamily="34" charset="0"/>
              </a:rPr>
              <a:t>Lucas v. South Carolina Coastal Council</a:t>
            </a:r>
            <a:r>
              <a:rPr lang="es-MX" sz="1200" dirty="0">
                <a:solidFill>
                  <a:schemeClr val="bg1"/>
                </a:solidFill>
                <a:latin typeface="Arial" panose="020B0604020202020204" pitchFamily="34" charset="0"/>
                <a:cs typeface="Arial" panose="020B0604020202020204" pitchFamily="34" charset="0"/>
              </a:rPr>
              <a:t>, 112 S. Ct. 2886, p 2898 (1992)</a:t>
            </a:r>
            <a:r>
              <a:rPr lang="en-US" sz="1200" dirty="0">
                <a:solidFill>
                  <a:schemeClr val="bg1"/>
                </a:solidFill>
                <a:latin typeface="Arial" panose="020B0604020202020204" pitchFamily="34" charset="0"/>
                <a:ea typeface="Garamond" charset="0"/>
                <a:cs typeface="Arial" panose="020B0604020202020204" pitchFamily="34" charset="0"/>
              </a:rPr>
              <a:t>)</a:t>
            </a:r>
          </a:p>
          <a:p>
            <a:pPr marL="757238" indent="-757238">
              <a:spcAft>
                <a:spcPts val="2400"/>
              </a:spcAft>
              <a:buFont typeface="Arial" charset="0"/>
              <a:buChar char="•"/>
            </a:pPr>
            <a:endParaRPr lang="en-US" sz="2600" dirty="0">
              <a:solidFill>
                <a:schemeClr val="bg1"/>
              </a:solidFill>
              <a:latin typeface="Arial" panose="020B0604020202020204" pitchFamily="34" charset="0"/>
              <a:ea typeface="Garamond" charset="0"/>
              <a:cs typeface="Arial" panose="020B0604020202020204" pitchFamily="34" charset="0"/>
            </a:endParaRPr>
          </a:p>
          <a:p>
            <a:pPr marL="757238" indent="-757238">
              <a:spcAft>
                <a:spcPts val="2400"/>
              </a:spcAft>
              <a:buFont typeface="Arial" charset="0"/>
              <a:buChar char="•"/>
            </a:pPr>
            <a:endParaRPr lang="en-US" sz="2600" dirty="0">
              <a:solidFill>
                <a:schemeClr val="bg1"/>
              </a:solidFill>
              <a:latin typeface="Arial" panose="020B0604020202020204" pitchFamily="34" charset="0"/>
              <a:ea typeface="Garamond" charset="0"/>
              <a:cs typeface="Arial" panose="020B0604020202020204" pitchFamily="34" charset="0"/>
            </a:endParaRPr>
          </a:p>
          <a:p>
            <a:r>
              <a:rPr lang="en-US" sz="2400" dirty="0">
                <a:solidFill>
                  <a:schemeClr val="bg1"/>
                </a:solidFill>
                <a:latin typeface="Arial" panose="020B0604020202020204" pitchFamily="34" charset="0"/>
                <a:ea typeface="Garamond" charset="0"/>
                <a:cs typeface="Arial" panose="020B0604020202020204" pitchFamily="34" charset="0"/>
              </a:rPr>
              <a:t> </a:t>
            </a:r>
          </a:p>
          <a:p>
            <a:pPr marL="536575" indent="-536575"/>
            <a:r>
              <a:rPr lang="en-US" dirty="0">
                <a:solidFill>
                  <a:schemeClr val="bg1"/>
                </a:solidFill>
                <a:latin typeface="Arial" panose="020B0604020202020204" pitchFamily="34" charset="0"/>
                <a:ea typeface="Garamond" charset="0"/>
                <a:cs typeface="Arial" panose="020B0604020202020204" pitchFamily="34" charset="0"/>
              </a:rPr>
              <a:t>	</a:t>
            </a:r>
          </a:p>
          <a:p>
            <a:pPr algn="ctr"/>
            <a:endParaRPr lang="en-US" sz="2800" b="1" dirty="0">
              <a:solidFill>
                <a:schemeClr val="bg1"/>
              </a:solidFill>
              <a:latin typeface="Arial" panose="020B0604020202020204" pitchFamily="34" charset="0"/>
              <a:ea typeface="Garamond" charset="0"/>
              <a:cs typeface="Arial" panose="020B0604020202020204" pitchFamily="34" charset="0"/>
            </a:endParaRPr>
          </a:p>
          <a:p>
            <a:r>
              <a:rPr lang="en-US" sz="2400" dirty="0">
                <a:solidFill>
                  <a:schemeClr val="bg1"/>
                </a:solidFill>
                <a:latin typeface="Arial" panose="020B0604020202020204" pitchFamily="34" charset="0"/>
                <a:ea typeface="Garamond" charset="0"/>
                <a:cs typeface="Arial" panose="020B0604020202020204" pitchFamily="34" charset="0"/>
              </a:rPr>
              <a:t> </a:t>
            </a:r>
          </a:p>
          <a:p>
            <a:pPr marL="228600" defTabSz="457200">
              <a:buSzPct val="100000"/>
              <a:defRPr sz="2600">
                <a:solidFill>
                  <a:srgbClr val="FFFFFF"/>
                </a:solidFill>
                <a:uFill>
                  <a:solidFill>
                    <a:srgbClr val="000000"/>
                  </a:solidFill>
                </a:uFill>
                <a:latin typeface="Garamond"/>
                <a:ea typeface="Garamond"/>
                <a:cs typeface="Garamond"/>
                <a:sym typeface="Garamond"/>
              </a:defRPr>
            </a:pPr>
            <a:endParaRPr lang="en-US" sz="2400" dirty="0">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6C2477DB-D3B7-3E49-BFAE-AFA249A1499E}"/>
              </a:ext>
            </a:extLst>
          </p:cNvPr>
          <p:cNvSpPr>
            <a:spLocks noGrp="1"/>
          </p:cNvSpPr>
          <p:nvPr>
            <p:ph type="sldNum" sz="quarter" idx="2"/>
          </p:nvPr>
        </p:nvSpPr>
        <p:spPr/>
        <p:txBody>
          <a:bodyPr/>
          <a:lstStyle/>
          <a:p>
            <a:fld id="{86CB4B4D-7CA3-9044-876B-883B54F8677D}" type="slidenum">
              <a:rPr lang="es-MX" smtClean="0"/>
              <a:t>3</a:t>
            </a:fld>
            <a:endParaRPr lang="es-MX"/>
          </a:p>
        </p:txBody>
      </p:sp>
    </p:spTree>
    <p:extLst>
      <p:ext uri="{BB962C8B-B14F-4D97-AF65-F5344CB8AC3E}">
        <p14:creationId xmlns:p14="http://schemas.microsoft.com/office/powerpoint/2010/main" val="208712350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5" y="1210693"/>
            <a:ext cx="7899985" cy="373948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895350" indent="-895350">
              <a:spcAft>
                <a:spcPts val="1800"/>
              </a:spcAft>
            </a:pPr>
            <a:r>
              <a:rPr lang="es-ES_tradnl" sz="3200" b="1" dirty="0">
                <a:solidFill>
                  <a:schemeClr val="bg1"/>
                </a:solidFill>
                <a:latin typeface="Arial" panose="020B0604020202020204" pitchFamily="34" charset="0"/>
                <a:ea typeface="Garamond" charset="0"/>
                <a:cs typeface="Arial" panose="020B0604020202020204" pitchFamily="34" charset="0"/>
              </a:rPr>
              <a:t>III.	</a:t>
            </a:r>
            <a:r>
              <a:rPr lang="es-ES_tradnl" sz="3200" b="1" dirty="0" err="1">
                <a:solidFill>
                  <a:schemeClr val="bg1"/>
                </a:solidFill>
                <a:latin typeface="Arial" panose="020B0604020202020204" pitchFamily="34" charset="0"/>
                <a:ea typeface="Garamond" charset="0"/>
                <a:cs typeface="Arial" panose="020B0604020202020204" pitchFamily="34" charset="0"/>
              </a:rPr>
              <a:t>Lessons</a:t>
            </a: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1800"/>
              </a:spcAft>
            </a:pPr>
            <a:r>
              <a:rPr lang="es-ES_tradnl" sz="2600" dirty="0">
                <a:solidFill>
                  <a:schemeClr val="bg1"/>
                </a:solidFill>
                <a:latin typeface="Arial" panose="020B0604020202020204" pitchFamily="34" charset="0"/>
                <a:ea typeface="Garamond" charset="0"/>
                <a:cs typeface="Arial" panose="020B0604020202020204" pitchFamily="34" charset="0"/>
              </a:rPr>
              <a:t>D.	</a:t>
            </a:r>
            <a:r>
              <a:rPr lang="es-ES_tradnl" sz="2600" dirty="0" err="1">
                <a:solidFill>
                  <a:schemeClr val="bg1"/>
                </a:solidFill>
                <a:latin typeface="Arial" panose="020B0604020202020204" pitchFamily="34" charset="0"/>
                <a:ea typeface="Garamond" charset="0"/>
                <a:cs typeface="Arial" panose="020B0604020202020204" pitchFamily="34" charset="0"/>
              </a:rPr>
              <a:t>Elements</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1827213" indent="-927100">
              <a:spcAft>
                <a:spcPts val="1800"/>
              </a:spcAft>
            </a:pPr>
            <a:r>
              <a:rPr lang="es-ES_tradnl" sz="2600" dirty="0">
                <a:solidFill>
                  <a:schemeClr val="bg1"/>
                </a:solidFill>
                <a:latin typeface="Arial" panose="020B0604020202020204" pitchFamily="34" charset="0"/>
                <a:ea typeface="Garamond" charset="0"/>
                <a:cs typeface="Arial" panose="020B0604020202020204" pitchFamily="34" charset="0"/>
              </a:rPr>
              <a:t>1.	Bona fide </a:t>
            </a:r>
            <a:r>
              <a:rPr lang="es-ES_tradnl" sz="2600" dirty="0" err="1">
                <a:solidFill>
                  <a:schemeClr val="bg1"/>
                </a:solidFill>
                <a:latin typeface="Arial" panose="020B0604020202020204" pitchFamily="34" charset="0"/>
                <a:ea typeface="Garamond" charset="0"/>
                <a:cs typeface="Arial" panose="020B0604020202020204" pitchFamily="34" charset="0"/>
              </a:rPr>
              <a:t>or</a:t>
            </a:r>
            <a:r>
              <a:rPr lang="es-ES_tradnl" sz="2600" dirty="0">
                <a:solidFill>
                  <a:schemeClr val="bg1"/>
                </a:solidFill>
                <a:latin typeface="Arial" panose="020B0604020202020204" pitchFamily="34" charset="0"/>
                <a:ea typeface="Garamond" charset="0"/>
                <a:cs typeface="Arial" panose="020B0604020202020204" pitchFamily="34" charset="0"/>
              </a:rPr>
              <a:t> </a:t>
            </a:r>
            <a:r>
              <a:rPr lang="es-ES_tradnl" sz="2600" dirty="0" err="1">
                <a:solidFill>
                  <a:schemeClr val="bg1"/>
                </a:solidFill>
                <a:latin typeface="Arial" panose="020B0604020202020204" pitchFamily="34" charset="0"/>
                <a:ea typeface="Garamond" charset="0"/>
                <a:cs typeface="Arial" panose="020B0604020202020204" pitchFamily="34" charset="0"/>
              </a:rPr>
              <a:t>legitimate</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1827213" indent="-927100">
              <a:spcAft>
                <a:spcPts val="1800"/>
              </a:spcAft>
            </a:pPr>
            <a:r>
              <a:rPr lang="es-ES_tradnl" sz="2600" dirty="0">
                <a:solidFill>
                  <a:schemeClr val="bg1"/>
                </a:solidFill>
                <a:latin typeface="Arial" panose="020B0604020202020204" pitchFamily="34" charset="0"/>
                <a:ea typeface="Garamond" charset="0"/>
                <a:cs typeface="Arial" panose="020B0604020202020204" pitchFamily="34" charset="0"/>
              </a:rPr>
              <a:t>2.	</a:t>
            </a:r>
            <a:r>
              <a:rPr lang="es-ES_tradnl" sz="2600" dirty="0" err="1">
                <a:solidFill>
                  <a:schemeClr val="bg1"/>
                </a:solidFill>
                <a:latin typeface="Arial" panose="020B0604020202020204" pitchFamily="34" charset="0"/>
                <a:ea typeface="Garamond" charset="0"/>
                <a:cs typeface="Arial" panose="020B0604020202020204" pitchFamily="34" charset="0"/>
              </a:rPr>
              <a:t>Aimed</a:t>
            </a:r>
            <a:r>
              <a:rPr lang="es-ES_tradnl" sz="2600" dirty="0">
                <a:solidFill>
                  <a:schemeClr val="bg1"/>
                </a:solidFill>
                <a:latin typeface="Arial" panose="020B0604020202020204" pitchFamily="34" charset="0"/>
                <a:ea typeface="Garamond" charset="0"/>
                <a:cs typeface="Arial" panose="020B0604020202020204" pitchFamily="34" charset="0"/>
              </a:rPr>
              <a:t> at </a:t>
            </a:r>
            <a:r>
              <a:rPr lang="es-ES_tradnl" sz="2600" dirty="0" err="1">
                <a:solidFill>
                  <a:schemeClr val="bg1"/>
                </a:solidFill>
                <a:latin typeface="Arial" panose="020B0604020202020204" pitchFamily="34" charset="0"/>
                <a:ea typeface="Garamond" charset="0"/>
                <a:cs typeface="Arial" panose="020B0604020202020204" pitchFamily="34" charset="0"/>
              </a:rPr>
              <a:t>public</a:t>
            </a:r>
            <a:r>
              <a:rPr lang="es-ES_tradnl" sz="2600" dirty="0">
                <a:solidFill>
                  <a:schemeClr val="bg1"/>
                </a:solidFill>
                <a:latin typeface="Arial" panose="020B0604020202020204" pitchFamily="34" charset="0"/>
                <a:ea typeface="Garamond" charset="0"/>
                <a:cs typeface="Arial" panose="020B0604020202020204" pitchFamily="34" charset="0"/>
              </a:rPr>
              <a:t> </a:t>
            </a:r>
            <a:r>
              <a:rPr lang="es-ES_tradnl" sz="2600" dirty="0" err="1">
                <a:solidFill>
                  <a:schemeClr val="bg1"/>
                </a:solidFill>
                <a:latin typeface="Arial" panose="020B0604020202020204" pitchFamily="34" charset="0"/>
                <a:ea typeface="Garamond" charset="0"/>
                <a:cs typeface="Arial" panose="020B0604020202020204" pitchFamily="34" charset="0"/>
              </a:rPr>
              <a:t>purpose</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1827213" indent="-927100">
              <a:spcAft>
                <a:spcPts val="1800"/>
              </a:spcAft>
            </a:pPr>
            <a:r>
              <a:rPr lang="es-ES_tradnl" sz="2600" dirty="0">
                <a:solidFill>
                  <a:schemeClr val="bg1"/>
                </a:solidFill>
                <a:latin typeface="Arial" panose="020B0604020202020204" pitchFamily="34" charset="0"/>
                <a:ea typeface="Garamond" charset="0"/>
                <a:cs typeface="Arial" panose="020B0604020202020204" pitchFamily="34" charset="0"/>
              </a:rPr>
              <a:t>3.	</a:t>
            </a:r>
            <a:r>
              <a:rPr lang="es-ES_tradnl" sz="2600" dirty="0" err="1">
                <a:solidFill>
                  <a:schemeClr val="bg1"/>
                </a:solidFill>
                <a:latin typeface="Arial" panose="020B0604020202020204" pitchFamily="34" charset="0"/>
                <a:ea typeface="Garamond" charset="0"/>
                <a:cs typeface="Arial" panose="020B0604020202020204" pitchFamily="34" charset="0"/>
              </a:rPr>
              <a:t>Proportional</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1827213" indent="-927100">
              <a:spcAft>
                <a:spcPts val="1800"/>
              </a:spcAft>
            </a:pPr>
            <a:r>
              <a:rPr lang="es-ES_tradnl" sz="2600" dirty="0">
                <a:solidFill>
                  <a:schemeClr val="bg1"/>
                </a:solidFill>
                <a:latin typeface="Arial" panose="020B0604020202020204" pitchFamily="34" charset="0"/>
                <a:ea typeface="Garamond" charset="0"/>
                <a:cs typeface="Arial" panose="020B0604020202020204" pitchFamily="34" charset="0"/>
              </a:rPr>
              <a:t>4.	Non-</a:t>
            </a:r>
            <a:r>
              <a:rPr lang="es-ES_tradnl" sz="2600" dirty="0" err="1">
                <a:solidFill>
                  <a:schemeClr val="bg1"/>
                </a:solidFill>
                <a:latin typeface="Arial" panose="020B0604020202020204" pitchFamily="34" charset="0"/>
                <a:ea typeface="Garamond" charset="0"/>
                <a:cs typeface="Arial" panose="020B0604020202020204" pitchFamily="34" charset="0"/>
              </a:rPr>
              <a:t>discriminatory</a:t>
            </a:r>
            <a:endParaRPr lang="es-ES_tradnl" sz="2600" dirty="0">
              <a:solidFill>
                <a:schemeClr val="bg1"/>
              </a:solid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4" name="Marcador de número de diapositiva 3">
            <a:extLst>
              <a:ext uri="{FF2B5EF4-FFF2-40B4-BE49-F238E27FC236}">
                <a16:creationId xmlns:a16="http://schemas.microsoft.com/office/drawing/2014/main" id="{D58E2FEF-BC17-174B-BAEB-16265F608329}"/>
              </a:ext>
            </a:extLst>
          </p:cNvPr>
          <p:cNvSpPr>
            <a:spLocks noGrp="1"/>
          </p:cNvSpPr>
          <p:nvPr>
            <p:ph type="sldNum" sz="quarter" idx="2"/>
          </p:nvPr>
        </p:nvSpPr>
        <p:spPr/>
        <p:txBody>
          <a:bodyPr/>
          <a:lstStyle/>
          <a:p>
            <a:fld id="{86CB4B4D-7CA3-9044-876B-883B54F8677D}" type="slidenum">
              <a:rPr lang="es-MX" smtClean="0"/>
              <a:t>30</a:t>
            </a:fld>
            <a:endParaRPr lang="es-MX"/>
          </a:p>
        </p:txBody>
      </p:sp>
    </p:spTree>
    <p:extLst>
      <p:ext uri="{BB962C8B-B14F-4D97-AF65-F5344CB8AC3E}">
        <p14:creationId xmlns:p14="http://schemas.microsoft.com/office/powerpoint/2010/main" val="246959119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1133"/>
            <a:ext cx="9144000" cy="6858000"/>
          </a:xfrm>
          <a:prstGeom prst="rect">
            <a:avLst/>
          </a:prstGeom>
          <a:ln w="12700">
            <a:miter lim="400000"/>
          </a:ln>
        </p:spPr>
      </p:pic>
      <p:sp>
        <p:nvSpPr>
          <p:cNvPr id="147" name="Shape 147"/>
          <p:cNvSpPr/>
          <p:nvPr/>
        </p:nvSpPr>
        <p:spPr>
          <a:xfrm>
            <a:off x="1019504" y="1291172"/>
            <a:ext cx="6927068" cy="437042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4000" b="1" u="sng" dirty="0">
                <a:solidFill>
                  <a:schemeClr val="bg1">
                    <a:lumMod val="95000"/>
                  </a:schemeClr>
                </a:solidFill>
                <a:latin typeface="Arial" panose="020B0604020202020204" pitchFamily="34" charset="0"/>
                <a:ea typeface="Garamond" charset="0"/>
                <a:cs typeface="Arial" panose="020B0604020202020204" pitchFamily="34" charset="0"/>
              </a:rPr>
              <a:t>Conclusion</a:t>
            </a:r>
            <a:endParaRPr lang="en-US" sz="4000" u="sng" dirty="0">
              <a:solidFill>
                <a:schemeClr val="bg1">
                  <a:lumMod val="95000"/>
                </a:schemeClr>
              </a:solidFill>
              <a:latin typeface="Arial" panose="020B0604020202020204" pitchFamily="34" charset="0"/>
              <a:ea typeface="Garamond" charset="0"/>
              <a:cs typeface="Arial" panose="020B0604020202020204" pitchFamily="34" charset="0"/>
            </a:endParaRPr>
          </a:p>
          <a:p>
            <a:pPr algn="just">
              <a:spcAft>
                <a:spcPts val="1800"/>
              </a:spcAft>
            </a:pPr>
            <a:r>
              <a:rPr lang="en-US" sz="2600" dirty="0">
                <a:solidFill>
                  <a:schemeClr val="bg1">
                    <a:lumMod val="95000"/>
                  </a:schemeClr>
                </a:solidFill>
                <a:latin typeface="Arial" panose="020B0604020202020204" pitchFamily="34" charset="0"/>
                <a:ea typeface="Garamond" charset="0"/>
                <a:cs typeface="Arial" panose="020B0604020202020204" pitchFamily="34" charset="0"/>
              </a:rPr>
              <a:t>Regulation may result in expropriation when exercise of police powers fails to meet certain requirements.</a:t>
            </a:r>
          </a:p>
          <a:p>
            <a:pPr algn="just">
              <a:spcAft>
                <a:spcPts val="1800"/>
              </a:spcAft>
            </a:pPr>
            <a:r>
              <a:rPr lang="en-US" sz="2600" dirty="0">
                <a:solidFill>
                  <a:schemeClr val="bg1">
                    <a:lumMod val="95000"/>
                  </a:schemeClr>
                </a:solidFill>
                <a:latin typeface="Arial" panose="020B0604020202020204" pitchFamily="34" charset="0"/>
                <a:ea typeface="Garamond" charset="0"/>
                <a:cs typeface="Arial" panose="020B0604020202020204" pitchFamily="34" charset="0"/>
              </a:rPr>
              <a:t>Test is substantial deprivation and often appropriation.</a:t>
            </a:r>
          </a:p>
          <a:p>
            <a:pPr algn="just">
              <a:spcAft>
                <a:spcPts val="1800"/>
              </a:spcAft>
            </a:pPr>
            <a:r>
              <a:rPr lang="en-US" sz="2600" i="1" dirty="0">
                <a:solidFill>
                  <a:schemeClr val="bg1">
                    <a:lumMod val="95000"/>
                  </a:schemeClr>
                </a:solidFill>
                <a:latin typeface="Arial" panose="020B0604020202020204" pitchFamily="34" charset="0"/>
                <a:ea typeface="Garamond" charset="0"/>
                <a:cs typeface="Arial" panose="020B0604020202020204" pitchFamily="34" charset="0"/>
              </a:rPr>
              <a:t>Bona fide</a:t>
            </a:r>
            <a:r>
              <a:rPr lang="en-US" sz="2600" dirty="0">
                <a:solidFill>
                  <a:schemeClr val="bg1">
                    <a:lumMod val="95000"/>
                  </a:schemeClr>
                </a:solidFill>
                <a:latin typeface="Arial" panose="020B0604020202020204" pitchFamily="34" charset="0"/>
                <a:ea typeface="Garamond" charset="0"/>
                <a:cs typeface="Arial" panose="020B0604020202020204" pitchFamily="34" charset="0"/>
              </a:rPr>
              <a:t> (legitimate), proportionate, non-discriminatory, regulation aimed at public concern is deferred to.</a:t>
            </a:r>
            <a:endParaRPr lang="en-US" sz="3200" dirty="0">
              <a:solidFill>
                <a:schemeClr val="bg1"/>
              </a:solid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D5D8C11D-E862-D944-9EDD-0404E5F7192D}"/>
              </a:ext>
            </a:extLst>
          </p:cNvPr>
          <p:cNvSpPr>
            <a:spLocks noGrp="1"/>
          </p:cNvSpPr>
          <p:nvPr>
            <p:ph type="sldNum" sz="quarter" idx="2"/>
          </p:nvPr>
        </p:nvSpPr>
        <p:spPr/>
        <p:txBody>
          <a:bodyPr/>
          <a:lstStyle/>
          <a:p>
            <a:fld id="{86CB4B4D-7CA3-9044-876B-883B54F8677D}" type="slidenum">
              <a:rPr lang="es-MX" smtClean="0"/>
              <a:t>31</a:t>
            </a:fld>
            <a:endParaRPr lang="es-MX"/>
          </a:p>
        </p:txBody>
      </p:sp>
    </p:spTree>
    <p:extLst>
      <p:ext uri="{BB962C8B-B14F-4D97-AF65-F5344CB8AC3E}">
        <p14:creationId xmlns:p14="http://schemas.microsoft.com/office/powerpoint/2010/main" val="22106446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5" y="1694790"/>
            <a:ext cx="7899985" cy="784830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buAutoNum type="romanUcPeriod"/>
            </a:pPr>
            <a:r>
              <a:rPr lang="en-US" sz="3200" b="1" dirty="0">
                <a:solidFill>
                  <a:schemeClr val="bg1"/>
                </a:solidFill>
                <a:latin typeface="Arial" panose="020B0604020202020204" pitchFamily="34" charset="0"/>
                <a:ea typeface="Garamond" charset="0"/>
                <a:cs typeface="Arial" panose="020B0604020202020204" pitchFamily="34" charset="0"/>
              </a:rPr>
              <a:t>Dilemma</a:t>
            </a:r>
          </a:p>
          <a:p>
            <a:pPr marL="714375" indent="-714375"/>
            <a:r>
              <a:rPr lang="en-US" sz="3200" b="1" dirty="0">
                <a:solidFill>
                  <a:schemeClr val="bg1"/>
                </a:solidFill>
                <a:latin typeface="Arial" panose="020B0604020202020204" pitchFamily="34" charset="0"/>
                <a:ea typeface="Garamond" charset="0"/>
                <a:cs typeface="Arial" panose="020B0604020202020204" pitchFamily="34" charset="0"/>
              </a:rPr>
              <a:t> </a:t>
            </a:r>
          </a:p>
          <a:p>
            <a:pPr marL="714375" indent="-714375">
              <a:spcAft>
                <a:spcPts val="2400"/>
              </a:spcAft>
            </a:pPr>
            <a:r>
              <a:rPr lang="en-US" sz="2600" dirty="0">
                <a:solidFill>
                  <a:schemeClr val="bg1"/>
                </a:solidFill>
                <a:latin typeface="Arial" panose="020B0604020202020204" pitchFamily="34" charset="0"/>
                <a:ea typeface="Garamond" charset="0"/>
                <a:cs typeface="Arial" panose="020B0604020202020204" pitchFamily="34" charset="0"/>
              </a:rPr>
              <a:t>C.	Cases</a:t>
            </a:r>
          </a:p>
          <a:p>
            <a:pPr marL="714375" indent="-714375">
              <a:spcAft>
                <a:spcPts val="2400"/>
              </a:spcAft>
              <a:buFont typeface="Arial" panose="020B0604020202020204" pitchFamily="34" charset="0"/>
              <a:buChar char="•"/>
            </a:pPr>
            <a:r>
              <a:rPr lang="en-US" sz="2600" dirty="0">
                <a:solidFill>
                  <a:schemeClr val="bg1"/>
                </a:solidFill>
                <a:latin typeface="Arial" panose="020B0604020202020204" pitchFamily="34" charset="0"/>
                <a:ea typeface="Garamond" charset="0"/>
                <a:cs typeface="Arial" panose="020B0604020202020204" pitchFamily="34" charset="0"/>
              </a:rPr>
              <a:t>Substantial deprivation</a:t>
            </a:r>
          </a:p>
          <a:p>
            <a:pPr marL="714375" indent="-714375">
              <a:spcAft>
                <a:spcPts val="2400"/>
              </a:spcAft>
              <a:buFont typeface="Arial" panose="020B0604020202020204" pitchFamily="34" charset="0"/>
              <a:buChar char="•"/>
            </a:pPr>
            <a:r>
              <a:rPr lang="en-US" sz="2600" dirty="0">
                <a:solidFill>
                  <a:schemeClr val="bg1"/>
                </a:solidFill>
                <a:latin typeface="Arial" panose="020B0604020202020204" pitchFamily="34" charset="0"/>
                <a:ea typeface="Garamond" charset="0"/>
                <a:cs typeface="Arial" panose="020B0604020202020204" pitchFamily="34" charset="0"/>
              </a:rPr>
              <a:t>Legitimate expectations</a:t>
            </a:r>
          </a:p>
          <a:p>
            <a:pPr marL="714375" indent="-714375">
              <a:spcAft>
                <a:spcPts val="2400"/>
              </a:spcAft>
              <a:buFont typeface="Arial" panose="020B0604020202020204" pitchFamily="34" charset="0"/>
              <a:buChar char="•"/>
            </a:pPr>
            <a:r>
              <a:rPr lang="en-US" sz="2600" dirty="0">
                <a:solidFill>
                  <a:schemeClr val="bg1"/>
                </a:solidFill>
                <a:latin typeface="Arial" panose="020B0604020202020204" pitchFamily="34" charset="0"/>
                <a:ea typeface="Garamond" charset="0"/>
                <a:cs typeface="Arial" panose="020B0604020202020204" pitchFamily="34" charset="0"/>
              </a:rPr>
              <a:t>Appropriation, not only deprivation</a:t>
            </a:r>
          </a:p>
          <a:p>
            <a:pPr marL="757238" indent="-757238">
              <a:spcAft>
                <a:spcPts val="2400"/>
              </a:spcAft>
              <a:buFont typeface="Arial" charset="0"/>
              <a:buChar char="•"/>
            </a:pPr>
            <a:endParaRPr lang="en-US" sz="2600" dirty="0">
              <a:solidFill>
                <a:schemeClr val="bg1"/>
              </a:solidFill>
              <a:latin typeface="Arial" panose="020B0604020202020204" pitchFamily="34" charset="0"/>
              <a:ea typeface="Garamond" charset="0"/>
              <a:cs typeface="Arial" panose="020B0604020202020204" pitchFamily="34" charset="0"/>
            </a:endParaRPr>
          </a:p>
          <a:p>
            <a:pPr marL="757238" indent="-757238">
              <a:spcAft>
                <a:spcPts val="2400"/>
              </a:spcAft>
              <a:buFont typeface="Arial" charset="0"/>
              <a:buChar char="•"/>
            </a:pPr>
            <a:endParaRPr lang="en-US" sz="2600" dirty="0">
              <a:solidFill>
                <a:schemeClr val="bg1"/>
              </a:solidFill>
              <a:latin typeface="Arial" panose="020B0604020202020204" pitchFamily="34" charset="0"/>
              <a:ea typeface="Garamond" charset="0"/>
              <a:cs typeface="Arial" panose="020B0604020202020204" pitchFamily="34" charset="0"/>
            </a:endParaRPr>
          </a:p>
          <a:p>
            <a:pPr marL="757238" indent="-757238">
              <a:spcAft>
                <a:spcPts val="2400"/>
              </a:spcAft>
              <a:buFont typeface="Arial" charset="0"/>
              <a:buChar char="•"/>
            </a:pPr>
            <a:endParaRPr lang="en-US" sz="2600" dirty="0">
              <a:solidFill>
                <a:schemeClr val="bg1"/>
              </a:solidFill>
              <a:latin typeface="Arial" panose="020B0604020202020204" pitchFamily="34" charset="0"/>
              <a:ea typeface="Garamond" charset="0"/>
              <a:cs typeface="Arial" panose="020B0604020202020204" pitchFamily="34" charset="0"/>
            </a:endParaRPr>
          </a:p>
          <a:p>
            <a:r>
              <a:rPr lang="en-US" sz="2400" dirty="0">
                <a:solidFill>
                  <a:schemeClr val="bg1"/>
                </a:solidFill>
                <a:latin typeface="Arial" panose="020B0604020202020204" pitchFamily="34" charset="0"/>
                <a:ea typeface="Garamond" charset="0"/>
                <a:cs typeface="Arial" panose="020B0604020202020204" pitchFamily="34" charset="0"/>
              </a:rPr>
              <a:t> </a:t>
            </a:r>
          </a:p>
          <a:p>
            <a:pPr marL="536575" indent="-536575"/>
            <a:r>
              <a:rPr lang="en-US" dirty="0">
                <a:solidFill>
                  <a:schemeClr val="bg1"/>
                </a:solidFill>
                <a:latin typeface="Arial" panose="020B0604020202020204" pitchFamily="34" charset="0"/>
                <a:ea typeface="Garamond" charset="0"/>
                <a:cs typeface="Arial" panose="020B0604020202020204" pitchFamily="34" charset="0"/>
              </a:rPr>
              <a:t>	</a:t>
            </a:r>
          </a:p>
          <a:p>
            <a:pPr algn="ctr"/>
            <a:endParaRPr lang="en-US" sz="2800" b="1" dirty="0">
              <a:solidFill>
                <a:schemeClr val="bg1"/>
              </a:solidFill>
              <a:latin typeface="Arial" panose="020B0604020202020204" pitchFamily="34" charset="0"/>
              <a:ea typeface="Garamond" charset="0"/>
              <a:cs typeface="Arial" panose="020B0604020202020204" pitchFamily="34" charset="0"/>
            </a:endParaRPr>
          </a:p>
          <a:p>
            <a:r>
              <a:rPr lang="en-US" sz="2400" dirty="0">
                <a:solidFill>
                  <a:schemeClr val="bg1"/>
                </a:solidFill>
                <a:latin typeface="Arial" panose="020B0604020202020204" pitchFamily="34" charset="0"/>
                <a:ea typeface="Garamond" charset="0"/>
                <a:cs typeface="Arial" panose="020B0604020202020204" pitchFamily="34" charset="0"/>
              </a:rPr>
              <a:t> </a:t>
            </a:r>
          </a:p>
          <a:p>
            <a:pPr marL="228600" defTabSz="457200">
              <a:buSzPct val="100000"/>
              <a:defRPr sz="2600">
                <a:solidFill>
                  <a:srgbClr val="FFFFFF"/>
                </a:solidFill>
                <a:uFill>
                  <a:solidFill>
                    <a:srgbClr val="000000"/>
                  </a:solidFill>
                </a:uFill>
                <a:latin typeface="Garamond"/>
                <a:ea typeface="Garamond"/>
                <a:cs typeface="Garamond"/>
                <a:sym typeface="Garamond"/>
              </a:defRPr>
            </a:pPr>
            <a:endParaRPr lang="en-US" sz="2400" dirty="0">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07E2CB51-3B76-8249-83DB-88ADED0D35C8}"/>
              </a:ext>
            </a:extLst>
          </p:cNvPr>
          <p:cNvSpPr>
            <a:spLocks noGrp="1"/>
          </p:cNvSpPr>
          <p:nvPr>
            <p:ph type="sldNum" sz="quarter" idx="2"/>
          </p:nvPr>
        </p:nvSpPr>
        <p:spPr/>
        <p:txBody>
          <a:bodyPr/>
          <a:lstStyle/>
          <a:p>
            <a:fld id="{86CB4B4D-7CA3-9044-876B-883B54F8677D}" type="slidenum">
              <a:rPr lang="es-MX" smtClean="0"/>
              <a:t>4</a:t>
            </a:fld>
            <a:endParaRPr lang="es-MX"/>
          </a:p>
        </p:txBody>
      </p:sp>
    </p:spTree>
    <p:extLst>
      <p:ext uri="{BB962C8B-B14F-4D97-AF65-F5344CB8AC3E}">
        <p14:creationId xmlns:p14="http://schemas.microsoft.com/office/powerpoint/2010/main" val="20473775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877155" y="1210693"/>
            <a:ext cx="7899985" cy="594008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a:solidFill>
                  <a:schemeClr val="bg1"/>
                </a:solidFill>
                <a:latin typeface="Arial" panose="020B0604020202020204" pitchFamily="34" charset="0"/>
                <a:ea typeface="Garamond" charset="0"/>
                <a:cs typeface="Arial" panose="020B0604020202020204" pitchFamily="34" charset="0"/>
              </a:rPr>
              <a:t>II.	Case </a:t>
            </a:r>
            <a:r>
              <a:rPr lang="es-ES_tradnl" sz="3200" b="1" dirty="0" err="1">
                <a:solidFill>
                  <a:schemeClr val="bg1"/>
                </a:solidFill>
                <a:latin typeface="Arial" panose="020B0604020202020204" pitchFamily="34" charset="0"/>
                <a:ea typeface="Garamond" charset="0"/>
                <a:cs typeface="Arial" panose="020B0604020202020204" pitchFamily="34" charset="0"/>
              </a:rPr>
              <a:t>study</a:t>
            </a: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r>
              <a:rPr lang="es-ES_tradnl" sz="2600" dirty="0" err="1">
                <a:solidFill>
                  <a:schemeClr val="bg1"/>
                </a:solidFill>
                <a:latin typeface="Arial" panose="020B0604020202020204" pitchFamily="34" charset="0"/>
                <a:ea typeface="Garamond" charset="0"/>
                <a:cs typeface="Arial" panose="020B0604020202020204" pitchFamily="34" charset="0"/>
              </a:rPr>
              <a:t>Phillip</a:t>
            </a:r>
            <a:r>
              <a:rPr lang="es-ES_tradnl" sz="2600" dirty="0">
                <a:solidFill>
                  <a:schemeClr val="bg1"/>
                </a:solidFill>
                <a:latin typeface="Arial" panose="020B0604020202020204" pitchFamily="34" charset="0"/>
                <a:ea typeface="Garamond" charset="0"/>
                <a:cs typeface="Arial" panose="020B0604020202020204" pitchFamily="34" charset="0"/>
              </a:rPr>
              <a:t> Morris v Uruguay (</a:t>
            </a:r>
            <a:r>
              <a:rPr lang="es-MX" dirty="0">
                <a:solidFill>
                  <a:schemeClr val="bg1"/>
                </a:solidFill>
                <a:latin typeface="Arial" panose="020B0604020202020204" pitchFamily="34" charset="0"/>
                <a:cs typeface="Arial" panose="020B0604020202020204" pitchFamily="34" charset="0"/>
              </a:rPr>
              <a:t>(ICSID Case ARB/10/7</a:t>
            </a:r>
            <a:r>
              <a:rPr lang="es-ES_tradnl" sz="2600" dirty="0">
                <a:solidFill>
                  <a:schemeClr val="bg1"/>
                </a:solidFill>
                <a:latin typeface="Arial" panose="020B0604020202020204" pitchFamily="34" charset="0"/>
                <a:ea typeface="Garamond" charset="0"/>
                <a:cs typeface="Arial" panose="020B0604020202020204" pitchFamily="34" charset="0"/>
              </a:rPr>
              <a:t>)</a:t>
            </a:r>
          </a:p>
          <a:p>
            <a:pPr marL="714375" indent="-714375">
              <a:spcAft>
                <a:spcPts val="1800"/>
              </a:spcAft>
              <a:buFont typeface="Arial" charset="0"/>
              <a:buChar char="•"/>
            </a:pPr>
            <a:r>
              <a:rPr lang="es-ES_tradnl" sz="2600" dirty="0" err="1">
                <a:solidFill>
                  <a:schemeClr val="bg1"/>
                </a:solidFill>
                <a:latin typeface="Arial" panose="020B0604020202020204" pitchFamily="34" charset="0"/>
                <a:ea typeface="Garamond" charset="0"/>
                <a:cs typeface="Arial" panose="020B0604020202020204" pitchFamily="34" charset="0"/>
              </a:rPr>
              <a:t>Facts</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panose="020B0604020202020204" pitchFamily="34" charset="0"/>
              <a:buChar char="•"/>
            </a:pPr>
            <a:r>
              <a:rPr lang="es-ES_tradnl" sz="2600" dirty="0" err="1">
                <a:solidFill>
                  <a:schemeClr val="bg1"/>
                </a:solidFill>
                <a:latin typeface="Arial" panose="020B0604020202020204" pitchFamily="34" charset="0"/>
                <a:ea typeface="Garamond" charset="0"/>
                <a:cs typeface="Arial" panose="020B0604020202020204" pitchFamily="34" charset="0"/>
              </a:rPr>
              <a:t>Issue</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24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24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Marcador de número de diapositiva 1">
            <a:extLst>
              <a:ext uri="{FF2B5EF4-FFF2-40B4-BE49-F238E27FC236}">
                <a16:creationId xmlns:a16="http://schemas.microsoft.com/office/drawing/2014/main" id="{BC6EE1AF-2110-3E43-BF65-E0817CB40A95}"/>
              </a:ext>
            </a:extLst>
          </p:cNvPr>
          <p:cNvSpPr>
            <a:spLocks noGrp="1"/>
          </p:cNvSpPr>
          <p:nvPr>
            <p:ph type="sldNum" sz="quarter" idx="2"/>
          </p:nvPr>
        </p:nvSpPr>
        <p:spPr/>
        <p:txBody>
          <a:bodyPr/>
          <a:lstStyle/>
          <a:p>
            <a:fld id="{86CB4B4D-7CA3-9044-876B-883B54F8677D}" type="slidenum">
              <a:rPr lang="es-MX" smtClean="0"/>
              <a:t>5</a:t>
            </a:fld>
            <a:endParaRPr lang="es-MX"/>
          </a:p>
        </p:txBody>
      </p:sp>
    </p:spTree>
    <p:extLst>
      <p:ext uri="{BB962C8B-B14F-4D97-AF65-F5344CB8AC3E}">
        <p14:creationId xmlns:p14="http://schemas.microsoft.com/office/powerpoint/2010/main" val="41626107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9194256" y="14752860"/>
            <a:ext cx="2314191" cy="69711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Facts</a:t>
            </a: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r>
              <a:rPr lang="es-ES_tradnl" sz="2600" dirty="0">
                <a:solidFill>
                  <a:schemeClr val="bg1"/>
                </a:solidFill>
                <a:latin typeface="Arial" panose="020B0604020202020204" pitchFamily="34" charset="0"/>
                <a:ea typeface="Garamond" charset="0"/>
                <a:cs typeface="Arial" panose="020B0604020202020204" pitchFamily="34" charset="0"/>
              </a:rPr>
              <a:t>80/80 </a:t>
            </a:r>
            <a:r>
              <a:rPr lang="es-ES_tradnl" sz="2600" dirty="0" err="1">
                <a:solidFill>
                  <a:schemeClr val="bg1"/>
                </a:solidFill>
                <a:latin typeface="Arial" panose="020B0604020202020204" pitchFamily="34" charset="0"/>
                <a:ea typeface="Garamond" charset="0"/>
                <a:cs typeface="Arial" panose="020B0604020202020204" pitchFamily="34" charset="0"/>
              </a:rPr>
              <a:t>regulation</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24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24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10" name="Rectangle 18">
            <a:extLst>
              <a:ext uri="{FF2B5EF4-FFF2-40B4-BE49-F238E27FC236}">
                <a16:creationId xmlns:a16="http://schemas.microsoft.com/office/drawing/2014/main" id="{1C742560-59DC-F04A-B5F5-1CF364E37930}"/>
              </a:ext>
            </a:extLst>
          </p:cNvPr>
          <p:cNvSpPr>
            <a:spLocks noChangeArrowheads="1"/>
          </p:cNvSpPr>
          <p:nvPr/>
        </p:nvSpPr>
        <p:spPr bwMode="auto">
          <a:xfrm>
            <a:off x="9785947" y="45715"/>
            <a:ext cx="2678609" cy="9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1041" name="Imagen 5" descr="Resultado de imagen para cajetillas de cigarros">
            <a:extLst>
              <a:ext uri="{FF2B5EF4-FFF2-40B4-BE49-F238E27FC236}">
                <a16:creationId xmlns:a16="http://schemas.microsoft.com/office/drawing/2014/main" id="{70DE872A-70A1-3A43-92F3-7F5567BE5B1D}"/>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145406" y="1626669"/>
            <a:ext cx="6599367" cy="3243714"/>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número de diapositiva 10">
            <a:extLst>
              <a:ext uri="{FF2B5EF4-FFF2-40B4-BE49-F238E27FC236}">
                <a16:creationId xmlns:a16="http://schemas.microsoft.com/office/drawing/2014/main" id="{DE86C7D8-2D7B-3649-AE4B-347CFA16AD02}"/>
              </a:ext>
            </a:extLst>
          </p:cNvPr>
          <p:cNvSpPr>
            <a:spLocks noGrp="1"/>
          </p:cNvSpPr>
          <p:nvPr>
            <p:ph type="sldNum" sz="quarter" idx="2"/>
          </p:nvPr>
        </p:nvSpPr>
        <p:spPr/>
        <p:txBody>
          <a:bodyPr/>
          <a:lstStyle/>
          <a:p>
            <a:fld id="{86CB4B4D-7CA3-9044-876B-883B54F8677D}" type="slidenum">
              <a:rPr lang="es-MX" smtClean="0"/>
              <a:t>6</a:t>
            </a:fld>
            <a:endParaRPr lang="es-MX"/>
          </a:p>
        </p:txBody>
      </p:sp>
    </p:spTree>
    <p:extLst>
      <p:ext uri="{BB962C8B-B14F-4D97-AF65-F5344CB8AC3E}">
        <p14:creationId xmlns:p14="http://schemas.microsoft.com/office/powerpoint/2010/main" val="2895824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98991"/>
            <a:ext cx="19023224" cy="14267418"/>
          </a:xfrm>
          <a:prstGeom prst="rect">
            <a:avLst/>
          </a:prstGeom>
          <a:ln w="12700">
            <a:miter lim="400000"/>
          </a:ln>
        </p:spPr>
      </p:pic>
      <p:sp>
        <p:nvSpPr>
          <p:cNvPr id="147" name="Shape 147"/>
          <p:cNvSpPr/>
          <p:nvPr/>
        </p:nvSpPr>
        <p:spPr>
          <a:xfrm>
            <a:off x="9194256" y="14752860"/>
            <a:ext cx="2314191" cy="69711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Facts</a:t>
            </a: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r>
              <a:rPr lang="es-ES_tradnl" sz="2600" dirty="0">
                <a:solidFill>
                  <a:schemeClr val="bg1"/>
                </a:solidFill>
                <a:latin typeface="Arial" panose="020B0604020202020204" pitchFamily="34" charset="0"/>
                <a:ea typeface="Garamond" charset="0"/>
                <a:cs typeface="Arial" panose="020B0604020202020204" pitchFamily="34" charset="0"/>
              </a:rPr>
              <a:t>80/80 </a:t>
            </a:r>
            <a:r>
              <a:rPr lang="es-ES_tradnl" sz="2600" dirty="0" err="1">
                <a:solidFill>
                  <a:schemeClr val="bg1"/>
                </a:solidFill>
                <a:latin typeface="Arial" panose="020B0604020202020204" pitchFamily="34" charset="0"/>
                <a:ea typeface="Garamond" charset="0"/>
                <a:cs typeface="Arial" panose="020B0604020202020204" pitchFamily="34" charset="0"/>
              </a:rPr>
              <a:t>regulation</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24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24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10" name="Rectangle 18">
            <a:extLst>
              <a:ext uri="{FF2B5EF4-FFF2-40B4-BE49-F238E27FC236}">
                <a16:creationId xmlns:a16="http://schemas.microsoft.com/office/drawing/2014/main" id="{1C742560-59DC-F04A-B5F5-1CF364E37930}"/>
              </a:ext>
            </a:extLst>
          </p:cNvPr>
          <p:cNvSpPr>
            <a:spLocks noChangeArrowheads="1"/>
          </p:cNvSpPr>
          <p:nvPr/>
        </p:nvSpPr>
        <p:spPr bwMode="auto">
          <a:xfrm>
            <a:off x="9785947" y="45715"/>
            <a:ext cx="2678609" cy="9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2" name="Rectangle 2">
            <a:extLst>
              <a:ext uri="{FF2B5EF4-FFF2-40B4-BE49-F238E27FC236}">
                <a16:creationId xmlns:a16="http://schemas.microsoft.com/office/drawing/2014/main" id="{FC61E9D4-BC45-4C4D-BB42-1AAB9D0C5681}"/>
              </a:ext>
            </a:extLst>
          </p:cNvPr>
          <p:cNvSpPr>
            <a:spLocks noChangeArrowheads="1"/>
          </p:cNvSpPr>
          <p:nvPr/>
        </p:nvSpPr>
        <p:spPr bwMode="auto">
          <a:xfrm>
            <a:off x="6" y="-1"/>
            <a:ext cx="17424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4097" name="Imagen 7" descr="Imagen relacionada">
            <a:extLst>
              <a:ext uri="{FF2B5EF4-FFF2-40B4-BE49-F238E27FC236}">
                <a16:creationId xmlns:a16="http://schemas.microsoft.com/office/drawing/2014/main" id="{A980CDA3-CCF5-A848-A0CD-4046D1099C3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878135" y="1624965"/>
            <a:ext cx="3387730" cy="360807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a:extLst>
              <a:ext uri="{FF2B5EF4-FFF2-40B4-BE49-F238E27FC236}">
                <a16:creationId xmlns:a16="http://schemas.microsoft.com/office/drawing/2014/main" id="{C41D5F5F-F6C9-BE43-8A58-0590FDCB1B9B}"/>
              </a:ext>
            </a:extLst>
          </p:cNvPr>
          <p:cNvSpPr>
            <a:spLocks noGrp="1"/>
          </p:cNvSpPr>
          <p:nvPr>
            <p:ph type="sldNum" sz="quarter" idx="2"/>
          </p:nvPr>
        </p:nvSpPr>
        <p:spPr/>
        <p:txBody>
          <a:bodyPr/>
          <a:lstStyle/>
          <a:p>
            <a:fld id="{86CB4B4D-7CA3-9044-876B-883B54F8677D}" type="slidenum">
              <a:rPr lang="es-MX" smtClean="0"/>
              <a:t>7</a:t>
            </a:fld>
            <a:endParaRPr lang="es-MX"/>
          </a:p>
        </p:txBody>
      </p:sp>
    </p:spTree>
    <p:extLst>
      <p:ext uri="{BB962C8B-B14F-4D97-AF65-F5344CB8AC3E}">
        <p14:creationId xmlns:p14="http://schemas.microsoft.com/office/powerpoint/2010/main" val="141598912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Shape 147"/>
          <p:cNvSpPr/>
          <p:nvPr/>
        </p:nvSpPr>
        <p:spPr>
          <a:xfrm>
            <a:off x="9194256" y="14752860"/>
            <a:ext cx="2314191" cy="69711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Facts</a:t>
            </a: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r>
              <a:rPr lang="es-ES_tradnl" sz="2600" dirty="0">
                <a:solidFill>
                  <a:schemeClr val="bg1"/>
                </a:solidFill>
                <a:latin typeface="Arial" panose="020B0604020202020204" pitchFamily="34" charset="0"/>
                <a:ea typeface="Garamond" charset="0"/>
                <a:cs typeface="Arial" panose="020B0604020202020204" pitchFamily="34" charset="0"/>
              </a:rPr>
              <a:t>80/80 </a:t>
            </a:r>
            <a:r>
              <a:rPr lang="es-ES_tradnl" sz="2600" dirty="0" err="1">
                <a:solidFill>
                  <a:schemeClr val="bg1"/>
                </a:solidFill>
                <a:latin typeface="Arial" panose="020B0604020202020204" pitchFamily="34" charset="0"/>
                <a:ea typeface="Garamond" charset="0"/>
                <a:cs typeface="Arial" panose="020B0604020202020204" pitchFamily="34" charset="0"/>
              </a:rPr>
              <a:t>regulation</a:t>
            </a: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24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2400"/>
              </a:spcAft>
              <a:buFont typeface="Arial" charset="0"/>
              <a:buChar char="•"/>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10" name="Rectangle 18">
            <a:extLst>
              <a:ext uri="{FF2B5EF4-FFF2-40B4-BE49-F238E27FC236}">
                <a16:creationId xmlns:a16="http://schemas.microsoft.com/office/drawing/2014/main" id="{1C742560-59DC-F04A-B5F5-1CF364E37930}"/>
              </a:ext>
            </a:extLst>
          </p:cNvPr>
          <p:cNvSpPr>
            <a:spLocks noChangeArrowheads="1"/>
          </p:cNvSpPr>
          <p:nvPr/>
        </p:nvSpPr>
        <p:spPr bwMode="auto">
          <a:xfrm>
            <a:off x="9785947" y="45715"/>
            <a:ext cx="2678609" cy="9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7" name="Imagen 6">
            <a:extLst>
              <a:ext uri="{FF2B5EF4-FFF2-40B4-BE49-F238E27FC236}">
                <a16:creationId xmlns:a16="http://schemas.microsoft.com/office/drawing/2014/main" id="{BFFFBD96-9CA6-DB4C-9C76-B63300FC626C}"/>
              </a:ext>
            </a:extLst>
          </p:cNvPr>
          <p:cNvPicPr/>
          <p:nvPr/>
        </p:nvPicPr>
        <p:blipFill>
          <a:blip r:embed="rId5"/>
          <a:stretch>
            <a:fillRect/>
          </a:stretch>
        </p:blipFill>
        <p:spPr>
          <a:xfrm>
            <a:off x="2616741" y="2123877"/>
            <a:ext cx="3579778" cy="3949429"/>
          </a:xfrm>
          <a:prstGeom prst="rect">
            <a:avLst/>
          </a:prstGeom>
        </p:spPr>
      </p:pic>
      <p:sp>
        <p:nvSpPr>
          <p:cNvPr id="8" name="Shape 147">
            <a:extLst>
              <a:ext uri="{FF2B5EF4-FFF2-40B4-BE49-F238E27FC236}">
                <a16:creationId xmlns:a16="http://schemas.microsoft.com/office/drawing/2014/main" id="{4E90C428-2577-354F-8D68-8B51AD70865B}"/>
              </a:ext>
            </a:extLst>
          </p:cNvPr>
          <p:cNvSpPr/>
          <p:nvPr/>
        </p:nvSpPr>
        <p:spPr>
          <a:xfrm>
            <a:off x="877156" y="481119"/>
            <a:ext cx="6515866" cy="406265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marL="714375" indent="-714375">
              <a:spcAft>
                <a:spcPts val="1800"/>
              </a:spcAft>
            </a:pPr>
            <a:r>
              <a:rPr lang="es-ES_tradnl" sz="3200" b="1" dirty="0" err="1">
                <a:solidFill>
                  <a:schemeClr val="bg1"/>
                </a:solidFill>
                <a:latin typeface="Arial" panose="020B0604020202020204" pitchFamily="34" charset="0"/>
                <a:ea typeface="Garamond" charset="0"/>
                <a:cs typeface="Arial" panose="020B0604020202020204" pitchFamily="34" charset="0"/>
              </a:rPr>
              <a:t>With</a:t>
            </a:r>
            <a:r>
              <a:rPr lang="es-ES_tradnl" sz="3200" b="1" dirty="0">
                <a:solidFill>
                  <a:schemeClr val="bg1"/>
                </a:solidFill>
                <a:latin typeface="Arial" panose="020B0604020202020204" pitchFamily="34" charset="0"/>
                <a:ea typeface="Garamond" charset="0"/>
                <a:cs typeface="Arial" panose="020B0604020202020204" pitchFamily="34" charset="0"/>
              </a:rPr>
              <a:t> 80/80 </a:t>
            </a:r>
            <a:r>
              <a:rPr lang="es-ES_tradnl" sz="3200" b="1" dirty="0" err="1">
                <a:solidFill>
                  <a:schemeClr val="bg1"/>
                </a:solidFill>
                <a:latin typeface="Arial" panose="020B0604020202020204" pitchFamily="34" charset="0"/>
                <a:ea typeface="Garamond" charset="0"/>
                <a:cs typeface="Arial" panose="020B0604020202020204" pitchFamily="34" charset="0"/>
              </a:rPr>
              <a:t>regulation</a:t>
            </a: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sp>
        <p:nvSpPr>
          <p:cNvPr id="2" name="Marcador de número de diapositiva 1">
            <a:extLst>
              <a:ext uri="{FF2B5EF4-FFF2-40B4-BE49-F238E27FC236}">
                <a16:creationId xmlns:a16="http://schemas.microsoft.com/office/drawing/2014/main" id="{95412F9B-97AB-0244-8187-2D55BD065083}"/>
              </a:ext>
            </a:extLst>
          </p:cNvPr>
          <p:cNvSpPr>
            <a:spLocks noGrp="1"/>
          </p:cNvSpPr>
          <p:nvPr>
            <p:ph type="sldNum" sz="quarter" idx="2"/>
          </p:nvPr>
        </p:nvSpPr>
        <p:spPr/>
        <p:txBody>
          <a:bodyPr/>
          <a:lstStyle/>
          <a:p>
            <a:fld id="{86CB4B4D-7CA3-9044-876B-883B54F8677D}" type="slidenum">
              <a:rPr lang="es-MX" smtClean="0"/>
              <a:t>8</a:t>
            </a:fld>
            <a:endParaRPr lang="es-MX"/>
          </a:p>
        </p:txBody>
      </p:sp>
    </p:spTree>
    <p:extLst>
      <p:ext uri="{BB962C8B-B14F-4D97-AF65-F5344CB8AC3E}">
        <p14:creationId xmlns:p14="http://schemas.microsoft.com/office/powerpoint/2010/main" val="24550870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4241546" y="3249930"/>
            <a:ext cx="660908" cy="358140"/>
          </a:xfrm>
          <a:prstGeom prst="rect">
            <a:avLst/>
          </a:prstGeom>
          <a:ln w="12700">
            <a:miter lim="400000"/>
          </a:ln>
        </p:spPr>
        <p:txBody>
          <a:bodyPr wrap="none" lIns="45719" rIns="45719">
            <a:spAutoFit/>
          </a:bodyPr>
          <a:lstStyle/>
          <a:p>
            <a:endParaRPr/>
          </a:p>
        </p:txBody>
      </p:sp>
      <p:pic>
        <p:nvPicPr>
          <p:cNvPr id="146" name="image1.png" descr="Dibujo1.bmp"/>
          <p:cNvPicPr>
            <a:picLocks noChangeAspect="1"/>
          </p:cNvPicPr>
          <p:nvPr/>
        </p:nvPicPr>
        <p:blipFill>
          <a:blip r:embed="rId3">
            <a:extLst/>
          </a:blip>
          <a:stretch>
            <a:fillRect/>
          </a:stretch>
        </p:blipFill>
        <p:spPr>
          <a:xfrm>
            <a:off x="1" y="13694"/>
            <a:ext cx="9144000" cy="6858000"/>
          </a:xfrm>
          <a:prstGeom prst="rect">
            <a:avLst/>
          </a:prstGeom>
          <a:ln w="12700">
            <a:miter lim="400000"/>
          </a:ln>
        </p:spPr>
      </p:pic>
      <p:sp>
        <p:nvSpPr>
          <p:cNvPr id="147" name="Shape 147"/>
          <p:cNvSpPr/>
          <p:nvPr/>
        </p:nvSpPr>
        <p:spPr>
          <a:xfrm>
            <a:off x="3707904" y="2494744"/>
            <a:ext cx="21839430" cy="333937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14375" indent="-714375">
              <a:spcAft>
                <a:spcPts val="1800"/>
              </a:spcAft>
            </a:pPr>
            <a:endParaRPr lang="es-ES_tradnl" sz="3200" b="1" dirty="0">
              <a:solidFill>
                <a:schemeClr val="bg1"/>
              </a:solidFill>
              <a:latin typeface="Arial" panose="020B0604020202020204" pitchFamily="34" charset="0"/>
              <a:ea typeface="Garamond" charset="0"/>
              <a:cs typeface="Arial" panose="020B0604020202020204" pitchFamily="34" charset="0"/>
            </a:endParaRPr>
          </a:p>
          <a:p>
            <a:pPr>
              <a:spcAft>
                <a:spcPts val="2400"/>
              </a:spcAft>
            </a:pPr>
            <a:endParaRPr lang="es-ES_tradnl" sz="2600"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a:r>
              <a:rPr lang="es-ES_tradnl" dirty="0">
                <a:solidFill>
                  <a:schemeClr val="bg1"/>
                </a:solidFill>
                <a:latin typeface="Arial" panose="020B0604020202020204" pitchFamily="34" charset="0"/>
                <a:ea typeface="Garamond" charset="0"/>
                <a:cs typeface="Arial" panose="020B0604020202020204" pitchFamily="34" charset="0"/>
              </a:rPr>
              <a:t>	</a:t>
            </a:r>
          </a:p>
          <a:p>
            <a:pPr marL="714375" indent="-714375" algn="ctr"/>
            <a:endParaRPr lang="es-ES_tradnl" sz="2800" b="1" dirty="0">
              <a:solidFill>
                <a:schemeClr val="bg1"/>
              </a:solidFill>
              <a:latin typeface="Arial" panose="020B0604020202020204" pitchFamily="34" charset="0"/>
              <a:ea typeface="Garamond" charset="0"/>
              <a:cs typeface="Arial" panose="020B0604020202020204" pitchFamily="34" charset="0"/>
            </a:endParaRPr>
          </a:p>
          <a:p>
            <a:pPr marL="714375" indent="-714375"/>
            <a:r>
              <a:rPr lang="es-ES_tradnl" sz="2400" dirty="0">
                <a:solidFill>
                  <a:schemeClr val="bg1"/>
                </a:solidFill>
                <a:latin typeface="Arial" panose="020B0604020202020204" pitchFamily="34" charset="0"/>
                <a:ea typeface="Garamond" charset="0"/>
                <a:cs typeface="Arial" panose="020B0604020202020204" pitchFamily="34" charset="0"/>
              </a:rPr>
              <a:t> </a:t>
            </a:r>
          </a:p>
          <a:p>
            <a:pPr marL="714375" indent="-714375" defTabSz="457200">
              <a:buSzPct val="100000"/>
              <a:defRPr sz="2600">
                <a:solidFill>
                  <a:srgbClr val="FFFFFF"/>
                </a:solidFill>
                <a:uFill>
                  <a:solidFill>
                    <a:srgbClr val="000000"/>
                  </a:solidFill>
                </a:uFill>
                <a:latin typeface="Garamond"/>
                <a:ea typeface="Garamond"/>
                <a:cs typeface="Garamond"/>
                <a:sym typeface="Garamond"/>
              </a:defRPr>
            </a:pPr>
            <a:endParaRPr lang="es-ES_tradnl" sz="2400" dirty="0">
              <a:solidFill>
                <a:schemeClr val="bg1"/>
              </a:solidFill>
              <a:uFill>
                <a:solidFill>
                  <a:srgbClr val="1F497D"/>
                </a:solidFill>
              </a:uFill>
              <a:latin typeface="Arial" panose="020B0604020202020204" pitchFamily="34" charset="0"/>
              <a:ea typeface="Garamond" charset="0"/>
              <a:cs typeface="Arial" panose="020B0604020202020204" pitchFamily="34" charset="0"/>
            </a:endParaRPr>
          </a:p>
        </p:txBody>
      </p:sp>
      <p:pic>
        <p:nvPicPr>
          <p:cNvPr id="148" name="image2.png" descr="Dibujo2.bmp"/>
          <p:cNvPicPr>
            <a:picLocks noChangeAspect="1"/>
          </p:cNvPicPr>
          <p:nvPr/>
        </p:nvPicPr>
        <p:blipFill>
          <a:blip r:embed="rId4">
            <a:extLst/>
          </a:blip>
          <a:stretch>
            <a:fillRect/>
          </a:stretch>
        </p:blipFill>
        <p:spPr>
          <a:xfrm>
            <a:off x="1" y="0"/>
            <a:ext cx="3429001" cy="1066800"/>
          </a:xfrm>
          <a:prstGeom prst="rect">
            <a:avLst/>
          </a:prstGeom>
          <a:ln w="12700">
            <a:miter lim="400000"/>
          </a:ln>
        </p:spPr>
      </p:pic>
      <p:sp>
        <p:nvSpPr>
          <p:cNvPr id="2" name="Rectangle 2">
            <a:extLst>
              <a:ext uri="{FF2B5EF4-FFF2-40B4-BE49-F238E27FC236}">
                <a16:creationId xmlns:a16="http://schemas.microsoft.com/office/drawing/2014/main" id="{435D4D96-1913-514C-8DE0-1D61B85EE6D7}"/>
              </a:ext>
            </a:extLst>
          </p:cNvPr>
          <p:cNvSpPr>
            <a:spLocks noChangeArrowheads="1"/>
          </p:cNvSpPr>
          <p:nvPr/>
        </p:nvSpPr>
        <p:spPr bwMode="auto">
          <a:xfrm>
            <a:off x="2830748" y="1284050"/>
            <a:ext cx="252784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8193" name="Imagen 2" descr="Imagen relacionada">
            <a:extLst>
              <a:ext uri="{FF2B5EF4-FFF2-40B4-BE49-F238E27FC236}">
                <a16:creationId xmlns:a16="http://schemas.microsoft.com/office/drawing/2014/main" id="{94409BBF-3C3A-4C47-83EA-63FD5D0B0FC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l="14227" r="15990"/>
          <a:stretch>
            <a:fillRect/>
          </a:stretch>
        </p:blipFill>
        <p:spPr bwMode="auto">
          <a:xfrm>
            <a:off x="2830748" y="1556428"/>
            <a:ext cx="3054485" cy="438862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a:extLst>
              <a:ext uri="{FF2B5EF4-FFF2-40B4-BE49-F238E27FC236}">
                <a16:creationId xmlns:a16="http://schemas.microsoft.com/office/drawing/2014/main" id="{C9DE0DE3-9E48-6D4B-AFCD-E9029DFBFA55}"/>
              </a:ext>
            </a:extLst>
          </p:cNvPr>
          <p:cNvSpPr>
            <a:spLocks noGrp="1"/>
          </p:cNvSpPr>
          <p:nvPr>
            <p:ph type="sldNum" sz="quarter" idx="2"/>
          </p:nvPr>
        </p:nvSpPr>
        <p:spPr/>
        <p:txBody>
          <a:bodyPr/>
          <a:lstStyle/>
          <a:p>
            <a:fld id="{86CB4B4D-7CA3-9044-876B-883B54F8677D}" type="slidenum">
              <a:rPr lang="es-MX" smtClean="0"/>
              <a:t>9</a:t>
            </a:fld>
            <a:endParaRPr lang="es-MX"/>
          </a:p>
        </p:txBody>
      </p:sp>
    </p:spTree>
    <p:extLst>
      <p:ext uri="{BB962C8B-B14F-4D97-AF65-F5344CB8AC3E}">
        <p14:creationId xmlns:p14="http://schemas.microsoft.com/office/powerpoint/2010/main" val="17935186"/>
      </p:ext>
    </p:extLst>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2696</TotalTime>
  <Words>954</Words>
  <Application>Microsoft Office PowerPoint</Application>
  <PresentationFormat>On-screen Show (4:3)</PresentationFormat>
  <Paragraphs>394</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Garamond</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Nassib G. Ziadé</cp:lastModifiedBy>
  <cp:revision>141</cp:revision>
  <cp:lastPrinted>2018-11-17T12:45:34Z</cp:lastPrinted>
  <dcterms:modified xsi:type="dcterms:W3CDTF">2018-11-17T12:48:57Z</dcterms:modified>
</cp:coreProperties>
</file>