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102C"/>
    <a:srgbClr val="FC28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66" autoAdjust="0"/>
    <p:restoredTop sz="94660"/>
  </p:normalViewPr>
  <p:slideViewPr>
    <p:cSldViewPr>
      <p:cViewPr>
        <p:scale>
          <a:sx n="40" d="100"/>
          <a:sy n="40" d="100"/>
        </p:scale>
        <p:origin x="-2264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9F98-5C96-437A-BF92-2088F26BB62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1206-0952-4D31-918B-F1E6D426E4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3944"/>
            <a:ext cx="9144000" cy="504056"/>
          </a:xfrm>
          <a:prstGeom prst="rect">
            <a:avLst/>
          </a:prstGeom>
          <a:solidFill>
            <a:srgbClr val="FE1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i="1" dirty="0" smtClean="0">
                <a:solidFill>
                  <a:schemeClr val="bg1"/>
                </a:solidFill>
              </a:rPr>
              <a:t>Hannah T</a:t>
            </a:r>
            <a:r>
              <a:rPr lang="de-DE" i="1" dirty="0" smtClean="0">
                <a:solidFill>
                  <a:schemeClr val="bg1"/>
                </a:solidFill>
              </a:rPr>
              <a:t>ümpel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8864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BCDR-AAA/SCC Joint Conference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836712"/>
            <a:ext cx="820891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what extent are conciliation and mediation efficient in the settlement of investor-state </a:t>
            </a:r>
            <a:r>
              <a:rPr lang="en-GB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GB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isputes?</a:t>
            </a:r>
          </a:p>
          <a:p>
            <a:pPr algn="ctr"/>
            <a:endParaRPr lang="en-GB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i="1" dirty="0" smtClean="0">
                <a:latin typeface="Arial" pitchFamily="34" charset="0"/>
                <a:cs typeface="Arial" pitchFamily="34" charset="0"/>
              </a:rPr>
              <a:t>Reflections on the value procedural frameworks and institutions can add to setting up efficient mediation proceedings</a:t>
            </a:r>
          </a:p>
          <a:p>
            <a:pPr algn="ctr"/>
            <a:endParaRPr lang="en-GB" sz="2400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</a:rPr>
              <a:t>Hannah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Tümpel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3944"/>
            <a:ext cx="9144000" cy="504056"/>
          </a:xfrm>
          <a:prstGeom prst="rect">
            <a:avLst/>
          </a:prstGeom>
          <a:solidFill>
            <a:srgbClr val="FE1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i="1" dirty="0" smtClean="0">
                <a:solidFill>
                  <a:schemeClr val="bg1"/>
                </a:solidFill>
              </a:rPr>
              <a:t>Hannah T</a:t>
            </a:r>
            <a:r>
              <a:rPr lang="de-DE" i="1" dirty="0" smtClean="0">
                <a:solidFill>
                  <a:schemeClr val="bg1"/>
                </a:solidFill>
              </a:rPr>
              <a:t>ümpel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8864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BCDR-AAA/SCC Joint Conference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836712"/>
            <a:ext cx="7704856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Latest developments/relevant frameworks: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	IBA (International Bar Association) Investor State Mediation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Rules (2012)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	Energy Charter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Conference Guide on Investment Mediation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(2016)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	Draft ICSID Mediation Rules (published for public consultation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in autumn 2018)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	Draft Convention on International Settlement Agreements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Resulting from Mediation (“Singapore Convention on Mediation”)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(draft adopted by UNCITRAL in June 2018, ratification expected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	in August 2019)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3944"/>
            <a:ext cx="9144000" cy="504056"/>
          </a:xfrm>
          <a:prstGeom prst="rect">
            <a:avLst/>
          </a:prstGeom>
          <a:solidFill>
            <a:srgbClr val="FE1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i="1" dirty="0" smtClean="0">
                <a:solidFill>
                  <a:schemeClr val="bg1"/>
                </a:solidFill>
              </a:rPr>
              <a:t>Hannah T</a:t>
            </a:r>
            <a:r>
              <a:rPr lang="de-DE" i="1" dirty="0" smtClean="0">
                <a:solidFill>
                  <a:schemeClr val="bg1"/>
                </a:solidFill>
              </a:rPr>
              <a:t>ümpel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8864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BCDR-AAA/SCC Joint Conference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5" y="112474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1:  How do I have clarity about when a mediation has started and when it has ended?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2: How can I mediate if the parties don’t have a prior mediation agreement?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3: Can I also mediate once an arbitration (or other dispute resolution proceeding) has commenced?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4: How can we find a qualified mediator? And what if the parties cannot agree who to appoint?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5: No single person can ever have all the qualifications needed to help resolve a complex Investor-State dispute.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3944"/>
            <a:ext cx="9144000" cy="504056"/>
          </a:xfrm>
          <a:prstGeom prst="rect">
            <a:avLst/>
          </a:prstGeom>
          <a:solidFill>
            <a:srgbClr val="FE1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i="1" dirty="0" smtClean="0">
                <a:solidFill>
                  <a:schemeClr val="bg1"/>
                </a:solidFill>
              </a:rPr>
              <a:t>Hannah T</a:t>
            </a:r>
            <a:r>
              <a:rPr lang="de-DE" i="1" dirty="0" smtClean="0">
                <a:solidFill>
                  <a:schemeClr val="bg1"/>
                </a:solidFill>
              </a:rPr>
              <a:t>ümpel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8864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BCDR-AAA/SCC Joint Conference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5" y="1124744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6: What if the parties don’t feel comfortable with the mediator anymore?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7: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Is the mediator just going to be a “mini-arbitrator”? What will be different from an arbitration?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8: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What can the mediator do to get the parties around the table and move the process forward?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9: How can you ensure you have the right people around the table (both with regard to authority to settle and ability to find a settlement)?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CONCERN 10: How can you address concerns </a:t>
            </a:r>
            <a:r>
              <a:rPr lang="en-GB" smtClean="0">
                <a:latin typeface="Arial" pitchFamily="34" charset="0"/>
                <a:cs typeface="Arial" pitchFamily="34" charset="0"/>
              </a:rPr>
              <a:t>around the settlement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not being enforced by the parties?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3944"/>
            <a:ext cx="9144000" cy="504056"/>
          </a:xfrm>
          <a:prstGeom prst="rect">
            <a:avLst/>
          </a:prstGeom>
          <a:solidFill>
            <a:srgbClr val="FE1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i="1" dirty="0" smtClean="0">
                <a:solidFill>
                  <a:schemeClr val="bg1"/>
                </a:solidFill>
              </a:rPr>
              <a:t>Hannah T</a:t>
            </a:r>
            <a:r>
              <a:rPr lang="de-DE" i="1" dirty="0" smtClean="0">
                <a:solidFill>
                  <a:schemeClr val="bg1"/>
                </a:solidFill>
              </a:rPr>
              <a:t>ümpel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8864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BCDR-AAA/SCC Joint Conference</a:t>
            </a: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76470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....and finally: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But why should we mediate if we could just negotiate? Or: We did not find a settlement while negotiating, why should we find one when mediating?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dubaijournal.files.wordpress.com/2014/02/came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04864"/>
            <a:ext cx="5448464" cy="3632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308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Hannah</dc:creator>
  <cp:lastModifiedBy>Hannah</cp:lastModifiedBy>
  <cp:revision>17</cp:revision>
  <dcterms:created xsi:type="dcterms:W3CDTF">2018-11-17T18:36:50Z</dcterms:created>
  <dcterms:modified xsi:type="dcterms:W3CDTF">2018-11-18T07:47:53Z</dcterms:modified>
</cp:coreProperties>
</file>