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4"/>
  </p:notesMasterIdLst>
  <p:sldIdLst>
    <p:sldId id="258" r:id="rId2"/>
    <p:sldId id="257" r:id="rId3"/>
    <p:sldId id="261" r:id="rId4"/>
    <p:sldId id="262" r:id="rId5"/>
    <p:sldId id="269" r:id="rId6"/>
    <p:sldId id="270" r:id="rId7"/>
    <p:sldId id="272" r:id="rId8"/>
    <p:sldId id="274" r:id="rId9"/>
    <p:sldId id="275" r:id="rId10"/>
    <p:sldId id="276" r:id="rId11"/>
    <p:sldId id="277" r:id="rId12"/>
    <p:sldId id="260" r:id="rId13"/>
  </p:sldIdLst>
  <p:sldSz cx="9144000" cy="5143500" type="screen16x9"/>
  <p:notesSz cx="6858000" cy="9144000"/>
  <p:custDataLst>
    <p:tags r:id="rId15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54" d="100"/>
          <a:sy n="154" d="100"/>
        </p:scale>
        <p:origin x="36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2D0B1B-1321-4DE6-8530-92CE459ED25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E1DE7F5-DAEB-4EBC-8A6A-94217B0778B8}">
      <dgm:prSet phldrT="[Text]"/>
      <dgm:spPr/>
      <dgm:t>
        <a:bodyPr/>
        <a:lstStyle/>
        <a:p>
          <a:r>
            <a:rPr lang="sv-SE" dirty="0" smtClean="0"/>
            <a:t>SCC </a:t>
          </a:r>
          <a:r>
            <a:rPr lang="sv-SE" dirty="0" err="1" smtClean="0"/>
            <a:t>introduced</a:t>
          </a:r>
          <a:r>
            <a:rPr lang="sv-SE" dirty="0" smtClean="0"/>
            <a:t> new </a:t>
          </a:r>
          <a:r>
            <a:rPr lang="sv-SE" dirty="0" err="1" smtClean="0"/>
            <a:t>Arbitration</a:t>
          </a:r>
          <a:r>
            <a:rPr lang="sv-SE" dirty="0" smtClean="0"/>
            <a:t> </a:t>
          </a:r>
          <a:r>
            <a:rPr lang="sv-SE" dirty="0" err="1" smtClean="0"/>
            <a:t>Rules</a:t>
          </a:r>
          <a:r>
            <a:rPr lang="sv-SE" dirty="0" smtClean="0"/>
            <a:t> in 2017</a:t>
          </a:r>
          <a:endParaRPr lang="fi-FI" dirty="0"/>
        </a:p>
      </dgm:t>
    </dgm:pt>
    <dgm:pt modelId="{490C8E53-C00E-438C-B903-E3D4CB85EB8C}" type="parTrans" cxnId="{D7CF8B0E-F61B-4CEC-86CF-B4911EAFC0B6}">
      <dgm:prSet/>
      <dgm:spPr/>
      <dgm:t>
        <a:bodyPr/>
        <a:lstStyle/>
        <a:p>
          <a:endParaRPr lang="fi-FI"/>
        </a:p>
      </dgm:t>
    </dgm:pt>
    <dgm:pt modelId="{0D8EF271-AA3E-4575-A640-6535A573720F}" type="sibTrans" cxnId="{D7CF8B0E-F61B-4CEC-86CF-B4911EAFC0B6}">
      <dgm:prSet/>
      <dgm:spPr/>
      <dgm:t>
        <a:bodyPr/>
        <a:lstStyle/>
        <a:p>
          <a:endParaRPr lang="fi-FI"/>
        </a:p>
      </dgm:t>
    </dgm:pt>
    <dgm:pt modelId="{14224944-47AE-44DA-9152-D9AB9E0C1317}">
      <dgm:prSet phldrT="[Text]"/>
      <dgm:spPr/>
      <dgm:t>
        <a:bodyPr/>
        <a:lstStyle/>
        <a:p>
          <a:r>
            <a:rPr lang="sv-SE" dirty="0" smtClean="0"/>
            <a:t>Appendix III: special </a:t>
          </a:r>
          <a:r>
            <a:rPr lang="sv-SE" dirty="0" err="1" smtClean="0"/>
            <a:t>rules</a:t>
          </a:r>
          <a:r>
            <a:rPr lang="sv-SE" dirty="0" smtClean="0"/>
            <a:t> for </a:t>
          </a:r>
          <a:r>
            <a:rPr lang="sv-SE" dirty="0" err="1" smtClean="0"/>
            <a:t>investor-state</a:t>
          </a:r>
          <a:r>
            <a:rPr lang="sv-SE" dirty="0" smtClean="0"/>
            <a:t> </a:t>
          </a:r>
          <a:r>
            <a:rPr lang="sv-SE" dirty="0" err="1" smtClean="0"/>
            <a:t>arbitrations</a:t>
          </a:r>
          <a:endParaRPr lang="fi-FI" dirty="0"/>
        </a:p>
      </dgm:t>
    </dgm:pt>
    <dgm:pt modelId="{27E80B6C-55F4-4463-9142-D6C237C30D07}" type="parTrans" cxnId="{631BAA4A-6814-4FB5-A879-68614DC8432B}">
      <dgm:prSet/>
      <dgm:spPr/>
      <dgm:t>
        <a:bodyPr/>
        <a:lstStyle/>
        <a:p>
          <a:endParaRPr lang="fi-FI"/>
        </a:p>
      </dgm:t>
    </dgm:pt>
    <dgm:pt modelId="{D7BB4AFF-10B4-409C-936A-AB3475611B9F}" type="sibTrans" cxnId="{631BAA4A-6814-4FB5-A879-68614DC8432B}">
      <dgm:prSet/>
      <dgm:spPr/>
      <dgm:t>
        <a:bodyPr/>
        <a:lstStyle/>
        <a:p>
          <a:endParaRPr lang="fi-FI"/>
        </a:p>
      </dgm:t>
    </dgm:pt>
    <dgm:pt modelId="{DF41EA74-001F-48BA-96CF-B3E02997F883}">
      <dgm:prSet phldrT="[Text]"/>
      <dgm:spPr/>
      <dgm:t>
        <a:bodyPr/>
        <a:lstStyle/>
        <a:p>
          <a:r>
            <a:rPr lang="sv-SE" dirty="0" smtClean="0"/>
            <a:t>Appendix III has </a:t>
          </a:r>
          <a:r>
            <a:rPr lang="sv-SE" dirty="0" err="1" smtClean="0"/>
            <a:t>two</a:t>
          </a:r>
          <a:r>
            <a:rPr lang="sv-SE" dirty="0" smtClean="0"/>
            <a:t> </a:t>
          </a:r>
          <a:r>
            <a:rPr lang="sv-SE" dirty="0" err="1" smtClean="0"/>
            <a:t>Articles</a:t>
          </a:r>
          <a:r>
            <a:rPr lang="sv-SE" dirty="0" smtClean="0"/>
            <a:t> (Art. 3 and Art. 4) </a:t>
          </a:r>
          <a:r>
            <a:rPr lang="sv-SE" dirty="0" err="1" smtClean="0"/>
            <a:t>that</a:t>
          </a:r>
          <a:r>
            <a:rPr lang="sv-SE" dirty="0" smtClean="0"/>
            <a:t> deal </a:t>
          </a:r>
          <a:r>
            <a:rPr lang="sv-SE" dirty="0" err="1" smtClean="0"/>
            <a:t>with</a:t>
          </a:r>
          <a:r>
            <a:rPr lang="sv-SE" dirty="0" smtClean="0"/>
            <a:t> </a:t>
          </a:r>
          <a:r>
            <a:rPr lang="sv-SE" dirty="0" err="1" smtClean="0"/>
            <a:t>third</a:t>
          </a:r>
          <a:r>
            <a:rPr lang="sv-SE" dirty="0" smtClean="0"/>
            <a:t> party-intervention</a:t>
          </a:r>
          <a:endParaRPr lang="fi-FI" dirty="0"/>
        </a:p>
      </dgm:t>
    </dgm:pt>
    <dgm:pt modelId="{74339BE8-F0E3-4A87-B278-342C02F734D4}" type="parTrans" cxnId="{B41FFB49-39F0-4218-AA23-DAAB631E25E3}">
      <dgm:prSet/>
      <dgm:spPr/>
      <dgm:t>
        <a:bodyPr/>
        <a:lstStyle/>
        <a:p>
          <a:endParaRPr lang="fi-FI"/>
        </a:p>
      </dgm:t>
    </dgm:pt>
    <dgm:pt modelId="{37969056-1FC0-49B0-A847-88F9F42D1557}" type="sibTrans" cxnId="{B41FFB49-39F0-4218-AA23-DAAB631E25E3}">
      <dgm:prSet/>
      <dgm:spPr/>
      <dgm:t>
        <a:bodyPr/>
        <a:lstStyle/>
        <a:p>
          <a:endParaRPr lang="fi-FI"/>
        </a:p>
      </dgm:t>
    </dgm:pt>
    <dgm:pt modelId="{6F6611B8-9B1F-47E2-A4FF-41F19B1DBB10}" type="pres">
      <dgm:prSet presAssocID="{532D0B1B-1321-4DE6-8530-92CE459ED2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3BAB9F2-610D-4121-92CD-A7A61D5F6A2F}" type="pres">
      <dgm:prSet presAssocID="{8E1DE7F5-DAEB-4EBC-8A6A-94217B0778B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8D6E2BC-9B92-4067-A2B0-227C71EEDBFE}" type="pres">
      <dgm:prSet presAssocID="{0D8EF271-AA3E-4575-A640-6535A573720F}" presName="sibTrans" presStyleCnt="0"/>
      <dgm:spPr/>
    </dgm:pt>
    <dgm:pt modelId="{FBF9B667-0882-4EF6-94AD-8DF3F9CA278F}" type="pres">
      <dgm:prSet presAssocID="{14224944-47AE-44DA-9152-D9AB9E0C131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D3892BE-C4A0-4D08-AE4A-D9D65A9D6926}" type="pres">
      <dgm:prSet presAssocID="{D7BB4AFF-10B4-409C-936A-AB3475611B9F}" presName="sibTrans" presStyleCnt="0"/>
      <dgm:spPr/>
    </dgm:pt>
    <dgm:pt modelId="{2AC5A8F5-F6B4-4FCC-97DE-637E3F2CEEA0}" type="pres">
      <dgm:prSet presAssocID="{DF41EA74-001F-48BA-96CF-B3E02997F8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41FFB49-39F0-4218-AA23-DAAB631E25E3}" srcId="{532D0B1B-1321-4DE6-8530-92CE459ED259}" destId="{DF41EA74-001F-48BA-96CF-B3E02997F883}" srcOrd="2" destOrd="0" parTransId="{74339BE8-F0E3-4A87-B278-342C02F734D4}" sibTransId="{37969056-1FC0-49B0-A847-88F9F42D1557}"/>
    <dgm:cxn modelId="{D7CF8B0E-F61B-4CEC-86CF-B4911EAFC0B6}" srcId="{532D0B1B-1321-4DE6-8530-92CE459ED259}" destId="{8E1DE7F5-DAEB-4EBC-8A6A-94217B0778B8}" srcOrd="0" destOrd="0" parTransId="{490C8E53-C00E-438C-B903-E3D4CB85EB8C}" sibTransId="{0D8EF271-AA3E-4575-A640-6535A573720F}"/>
    <dgm:cxn modelId="{96449682-308D-40C2-902C-A8016AA36CAC}" type="presOf" srcId="{14224944-47AE-44DA-9152-D9AB9E0C1317}" destId="{FBF9B667-0882-4EF6-94AD-8DF3F9CA278F}" srcOrd="0" destOrd="0" presId="urn:microsoft.com/office/officeart/2005/8/layout/default"/>
    <dgm:cxn modelId="{7893B7A8-7B16-40D7-9206-2A5AE69CBCE7}" type="presOf" srcId="{DF41EA74-001F-48BA-96CF-B3E02997F883}" destId="{2AC5A8F5-F6B4-4FCC-97DE-637E3F2CEEA0}" srcOrd="0" destOrd="0" presId="urn:microsoft.com/office/officeart/2005/8/layout/default"/>
    <dgm:cxn modelId="{631BAA4A-6814-4FB5-A879-68614DC8432B}" srcId="{532D0B1B-1321-4DE6-8530-92CE459ED259}" destId="{14224944-47AE-44DA-9152-D9AB9E0C1317}" srcOrd="1" destOrd="0" parTransId="{27E80B6C-55F4-4463-9142-D6C237C30D07}" sibTransId="{D7BB4AFF-10B4-409C-936A-AB3475611B9F}"/>
    <dgm:cxn modelId="{36EDD0B4-B45A-435A-B46A-EA0158587E89}" type="presOf" srcId="{532D0B1B-1321-4DE6-8530-92CE459ED259}" destId="{6F6611B8-9B1F-47E2-A4FF-41F19B1DBB10}" srcOrd="0" destOrd="0" presId="urn:microsoft.com/office/officeart/2005/8/layout/default"/>
    <dgm:cxn modelId="{6326B07C-C488-4D01-B93D-388D94BBE2A5}" type="presOf" srcId="{8E1DE7F5-DAEB-4EBC-8A6A-94217B0778B8}" destId="{63BAB9F2-610D-4121-92CD-A7A61D5F6A2F}" srcOrd="0" destOrd="0" presId="urn:microsoft.com/office/officeart/2005/8/layout/default"/>
    <dgm:cxn modelId="{2126249A-1339-499C-91E4-23E1955C3E2D}" type="presParOf" srcId="{6F6611B8-9B1F-47E2-A4FF-41F19B1DBB10}" destId="{63BAB9F2-610D-4121-92CD-A7A61D5F6A2F}" srcOrd="0" destOrd="0" presId="urn:microsoft.com/office/officeart/2005/8/layout/default"/>
    <dgm:cxn modelId="{8D3AC27B-7630-4CF3-9C66-047D8A1C51C0}" type="presParOf" srcId="{6F6611B8-9B1F-47E2-A4FF-41F19B1DBB10}" destId="{38D6E2BC-9B92-4067-A2B0-227C71EEDBFE}" srcOrd="1" destOrd="0" presId="urn:microsoft.com/office/officeart/2005/8/layout/default"/>
    <dgm:cxn modelId="{374E4611-0707-46C9-8F37-64724BAA3116}" type="presParOf" srcId="{6F6611B8-9B1F-47E2-A4FF-41F19B1DBB10}" destId="{FBF9B667-0882-4EF6-94AD-8DF3F9CA278F}" srcOrd="2" destOrd="0" presId="urn:microsoft.com/office/officeart/2005/8/layout/default"/>
    <dgm:cxn modelId="{CDCDFB4C-9685-4CD1-9CCF-75D0ECAB2AAB}" type="presParOf" srcId="{6F6611B8-9B1F-47E2-A4FF-41F19B1DBB10}" destId="{5D3892BE-C4A0-4D08-AE4A-D9D65A9D6926}" srcOrd="3" destOrd="0" presId="urn:microsoft.com/office/officeart/2005/8/layout/default"/>
    <dgm:cxn modelId="{AB375AEF-90F6-4A91-9783-4FFF41F72500}" type="presParOf" srcId="{6F6611B8-9B1F-47E2-A4FF-41F19B1DBB10}" destId="{2AC5A8F5-F6B4-4FCC-97DE-637E3F2CEEA0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33750-141B-447E-AEC7-BCE1C78F637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53879A1D-EF8E-446E-8314-96E570006161}">
      <dgm:prSet/>
      <dgm:spPr/>
      <dgm:t>
        <a:bodyPr/>
        <a:lstStyle/>
        <a:p>
          <a:pPr rtl="0"/>
          <a:r>
            <a:rPr lang="fi-FI" b="0" dirty="0" err="1" smtClean="0"/>
            <a:t>Article</a:t>
          </a:r>
          <a:r>
            <a:rPr lang="fi-FI" b="0" dirty="0" smtClean="0"/>
            <a:t> 3:</a:t>
          </a:r>
          <a:endParaRPr lang="fi-FI" dirty="0"/>
        </a:p>
      </dgm:t>
    </dgm:pt>
    <dgm:pt modelId="{528F8D12-C291-416E-A688-6599715C301A}" type="parTrans" cxnId="{8A9228E5-DBA9-4733-95C3-D9FE18BE7373}">
      <dgm:prSet/>
      <dgm:spPr/>
      <dgm:t>
        <a:bodyPr/>
        <a:lstStyle/>
        <a:p>
          <a:endParaRPr lang="fi-FI"/>
        </a:p>
      </dgm:t>
    </dgm:pt>
    <dgm:pt modelId="{72F16A03-2305-4454-A7CD-BA3FA5D2BDF2}" type="sibTrans" cxnId="{8A9228E5-DBA9-4733-95C3-D9FE18BE7373}">
      <dgm:prSet/>
      <dgm:spPr/>
      <dgm:t>
        <a:bodyPr/>
        <a:lstStyle/>
        <a:p>
          <a:endParaRPr lang="fi-FI"/>
        </a:p>
      </dgm:t>
    </dgm:pt>
    <dgm:pt modelId="{A611D4B5-8612-4A0B-94D9-41B1A83D9999}">
      <dgm:prSet/>
      <dgm:spPr/>
      <dgm:t>
        <a:bodyPr/>
        <a:lstStyle/>
        <a:p>
          <a:pPr algn="l" rtl="0"/>
          <a:r>
            <a:rPr lang="fi-FI" dirty="0" err="1" smtClean="0"/>
            <a:t>Requires</a:t>
          </a:r>
          <a:r>
            <a:rPr lang="fi-FI" dirty="0" smtClean="0"/>
            <a:t> </a:t>
          </a:r>
          <a:r>
            <a:rPr lang="fi-FI" dirty="0" err="1" smtClean="0"/>
            <a:t>consultation</a:t>
          </a:r>
          <a:r>
            <a:rPr lang="fi-FI" dirty="0" smtClean="0"/>
            <a:t> </a:t>
          </a:r>
          <a:r>
            <a:rPr lang="fi-FI" dirty="0" err="1" smtClean="0"/>
            <a:t>with</a:t>
          </a:r>
          <a:r>
            <a:rPr lang="fi-FI" dirty="0" smtClean="0"/>
            <a:t> </a:t>
          </a:r>
          <a:r>
            <a:rPr lang="fi-FI" dirty="0" err="1" smtClean="0"/>
            <a:t>the</a:t>
          </a:r>
          <a:r>
            <a:rPr lang="fi-FI" dirty="0" smtClean="0"/>
            <a:t> </a:t>
          </a:r>
          <a:r>
            <a:rPr lang="fi-FI" dirty="0" err="1" smtClean="0"/>
            <a:t>parties</a:t>
          </a:r>
          <a:r>
            <a:rPr lang="fi-FI" dirty="0" smtClean="0"/>
            <a:t> </a:t>
          </a:r>
          <a:endParaRPr lang="fi-FI" dirty="0"/>
        </a:p>
      </dgm:t>
    </dgm:pt>
    <dgm:pt modelId="{E4C8B5C4-4CEF-4454-9748-E680F2A2AE16}" type="parTrans" cxnId="{CB0A53C4-63EC-44B4-9590-A2C9A680D639}">
      <dgm:prSet/>
      <dgm:spPr/>
      <dgm:t>
        <a:bodyPr/>
        <a:lstStyle/>
        <a:p>
          <a:endParaRPr lang="fi-FI"/>
        </a:p>
      </dgm:t>
    </dgm:pt>
    <dgm:pt modelId="{F0ED0486-6491-4118-B861-9AC9E2277DEC}" type="sibTrans" cxnId="{CB0A53C4-63EC-44B4-9590-A2C9A680D639}">
      <dgm:prSet/>
      <dgm:spPr/>
      <dgm:t>
        <a:bodyPr/>
        <a:lstStyle/>
        <a:p>
          <a:endParaRPr lang="fi-FI"/>
        </a:p>
      </dgm:t>
    </dgm:pt>
    <dgm:pt modelId="{A565F56D-F449-4BC7-B538-D5F934C744D4}">
      <dgm:prSet/>
      <dgm:spPr/>
      <dgm:t>
        <a:bodyPr/>
        <a:lstStyle/>
        <a:p>
          <a:pPr algn="l" rtl="0"/>
          <a:r>
            <a:rPr lang="fi-FI" smtClean="0"/>
            <a:t>Gives tribunal discretion whether to allow intervention</a:t>
          </a:r>
          <a:endParaRPr lang="fi-FI"/>
        </a:p>
      </dgm:t>
    </dgm:pt>
    <dgm:pt modelId="{5ED0E585-4451-4DC9-97B6-97995B4278AD}" type="parTrans" cxnId="{BE0566EF-9F88-4373-9833-D59ED90D39C5}">
      <dgm:prSet/>
      <dgm:spPr/>
      <dgm:t>
        <a:bodyPr/>
        <a:lstStyle/>
        <a:p>
          <a:endParaRPr lang="fi-FI"/>
        </a:p>
      </dgm:t>
    </dgm:pt>
    <dgm:pt modelId="{8F28C646-295F-4331-8E08-A7AAAD916946}" type="sibTrans" cxnId="{BE0566EF-9F88-4373-9833-D59ED90D39C5}">
      <dgm:prSet/>
      <dgm:spPr/>
      <dgm:t>
        <a:bodyPr/>
        <a:lstStyle/>
        <a:p>
          <a:endParaRPr lang="fi-FI"/>
        </a:p>
      </dgm:t>
    </dgm:pt>
    <dgm:pt modelId="{4CC52DF3-A3E7-4C27-A353-3382DC77435A}">
      <dgm:prSet/>
      <dgm:spPr/>
      <dgm:t>
        <a:bodyPr/>
        <a:lstStyle/>
        <a:p>
          <a:pPr algn="l" rtl="0"/>
          <a:r>
            <a:rPr lang="fi-FI" dirty="0" err="1" smtClean="0"/>
            <a:t>Lists</a:t>
          </a:r>
          <a:r>
            <a:rPr lang="fi-FI" dirty="0" smtClean="0"/>
            <a:t>  </a:t>
          </a:r>
          <a:r>
            <a:rPr lang="fi-FI" dirty="0" err="1" smtClean="0"/>
            <a:t>mandatory</a:t>
          </a:r>
          <a:r>
            <a:rPr lang="fi-FI" dirty="0" smtClean="0"/>
            <a:t>, </a:t>
          </a:r>
          <a:r>
            <a:rPr lang="fi-FI" i="1" dirty="0" err="1" smtClean="0"/>
            <a:t>but</a:t>
          </a:r>
          <a:r>
            <a:rPr lang="fi-FI" i="1" dirty="0" smtClean="0"/>
            <a:t> </a:t>
          </a:r>
          <a:r>
            <a:rPr lang="fi-FI" i="1" dirty="0" err="1" smtClean="0"/>
            <a:t>not</a:t>
          </a:r>
          <a:r>
            <a:rPr lang="fi-FI" i="1" dirty="0" smtClean="0"/>
            <a:t> </a:t>
          </a:r>
          <a:r>
            <a:rPr lang="fi-FI" i="1" dirty="0" err="1" smtClean="0"/>
            <a:t>exhaustive</a:t>
          </a:r>
          <a:r>
            <a:rPr lang="fi-FI" dirty="0" smtClean="0"/>
            <a:t>, </a:t>
          </a:r>
          <a:r>
            <a:rPr lang="fi-FI" dirty="0" err="1" smtClean="0"/>
            <a:t>considerations</a:t>
          </a:r>
          <a:r>
            <a:rPr lang="fi-FI" dirty="0" smtClean="0"/>
            <a:t>:</a:t>
          </a:r>
          <a:endParaRPr lang="fi-FI" dirty="0"/>
        </a:p>
      </dgm:t>
    </dgm:pt>
    <dgm:pt modelId="{ECBED466-C31C-4C8D-A111-07D61D542ADD}" type="parTrans" cxnId="{0E26FE59-F777-4A6F-8AEF-878F4839EEF7}">
      <dgm:prSet/>
      <dgm:spPr/>
      <dgm:t>
        <a:bodyPr/>
        <a:lstStyle/>
        <a:p>
          <a:endParaRPr lang="fi-FI"/>
        </a:p>
      </dgm:t>
    </dgm:pt>
    <dgm:pt modelId="{C7DD90C5-A2AF-4F3B-A875-AECE43EEC1D6}" type="sibTrans" cxnId="{0E26FE59-F777-4A6F-8AEF-878F4839EEF7}">
      <dgm:prSet/>
      <dgm:spPr/>
      <dgm:t>
        <a:bodyPr/>
        <a:lstStyle/>
        <a:p>
          <a:endParaRPr lang="fi-FI"/>
        </a:p>
      </dgm:t>
    </dgm:pt>
    <dgm:pt modelId="{B8973EBA-484E-46CE-8F07-3E327CFD873D}">
      <dgm:prSet/>
      <dgm:spPr/>
      <dgm:t>
        <a:bodyPr/>
        <a:lstStyle/>
        <a:p>
          <a:pPr algn="l" rtl="0"/>
          <a:r>
            <a:rPr lang="fi-FI" dirty="0" err="1" smtClean="0"/>
            <a:t>Requires</a:t>
          </a:r>
          <a:r>
            <a:rPr lang="fi-FI" dirty="0" smtClean="0"/>
            <a:t> </a:t>
          </a:r>
          <a:r>
            <a:rPr lang="fi-FI" dirty="0" err="1" smtClean="0"/>
            <a:t>that</a:t>
          </a:r>
          <a:r>
            <a:rPr lang="fi-FI" dirty="0" smtClean="0"/>
            <a:t> intervention </a:t>
          </a:r>
          <a:r>
            <a:rPr lang="fi-FI" dirty="0" err="1" smtClean="0"/>
            <a:t>does</a:t>
          </a:r>
          <a:r>
            <a:rPr lang="fi-FI" dirty="0" smtClean="0"/>
            <a:t> </a:t>
          </a:r>
          <a:r>
            <a:rPr lang="fi-FI" dirty="0" err="1" smtClean="0"/>
            <a:t>not</a:t>
          </a:r>
          <a:r>
            <a:rPr lang="fi-FI" dirty="0" smtClean="0"/>
            <a:t> </a:t>
          </a:r>
          <a:r>
            <a:rPr lang="fi-FI" dirty="0" err="1" smtClean="0"/>
            <a:t>disrupt</a:t>
          </a:r>
          <a:r>
            <a:rPr lang="fi-FI" dirty="0" smtClean="0"/>
            <a:t> </a:t>
          </a:r>
          <a:r>
            <a:rPr lang="fi-FI" dirty="0" err="1" smtClean="0"/>
            <a:t>or</a:t>
          </a:r>
          <a:r>
            <a:rPr lang="fi-FI" dirty="0" smtClean="0"/>
            <a:t> </a:t>
          </a:r>
          <a:r>
            <a:rPr lang="fi-FI" dirty="0" err="1" smtClean="0"/>
            <a:t>unduly</a:t>
          </a:r>
          <a:r>
            <a:rPr lang="fi-FI" dirty="0" smtClean="0"/>
            <a:t> </a:t>
          </a:r>
          <a:r>
            <a:rPr lang="fi-FI" dirty="0" err="1" smtClean="0"/>
            <a:t>burden</a:t>
          </a:r>
          <a:r>
            <a:rPr lang="fi-FI" dirty="0" smtClean="0"/>
            <a:t> </a:t>
          </a:r>
          <a:r>
            <a:rPr lang="fi-FI" dirty="0" err="1" smtClean="0"/>
            <a:t>the</a:t>
          </a:r>
          <a:r>
            <a:rPr lang="fi-FI" dirty="0" smtClean="0"/>
            <a:t> </a:t>
          </a:r>
          <a:r>
            <a:rPr lang="fi-FI" dirty="0" err="1" smtClean="0"/>
            <a:t>proceedings</a:t>
          </a:r>
          <a:r>
            <a:rPr lang="fi-FI" dirty="0" smtClean="0"/>
            <a:t> </a:t>
          </a:r>
          <a:r>
            <a:rPr lang="fi-FI" dirty="0" err="1" smtClean="0"/>
            <a:t>or</a:t>
          </a:r>
          <a:r>
            <a:rPr lang="fi-FI" dirty="0" smtClean="0"/>
            <a:t> </a:t>
          </a:r>
          <a:r>
            <a:rPr lang="fi-FI" dirty="0" err="1" smtClean="0"/>
            <a:t>unduly</a:t>
          </a:r>
          <a:r>
            <a:rPr lang="fi-FI" dirty="0" smtClean="0"/>
            <a:t> </a:t>
          </a:r>
          <a:r>
            <a:rPr lang="fi-FI" dirty="0" err="1" smtClean="0"/>
            <a:t>prejudice</a:t>
          </a:r>
          <a:r>
            <a:rPr lang="fi-FI" dirty="0" smtClean="0"/>
            <a:t> </a:t>
          </a:r>
          <a:r>
            <a:rPr lang="fi-FI" dirty="0" err="1" smtClean="0"/>
            <a:t>any</a:t>
          </a:r>
          <a:r>
            <a:rPr lang="fi-FI" dirty="0" smtClean="0"/>
            <a:t> </a:t>
          </a:r>
          <a:r>
            <a:rPr lang="fi-FI" dirty="0" err="1" smtClean="0"/>
            <a:t>disputing</a:t>
          </a:r>
          <a:r>
            <a:rPr lang="fi-FI" dirty="0" smtClean="0"/>
            <a:t> party</a:t>
          </a:r>
          <a:endParaRPr lang="fi-FI" dirty="0"/>
        </a:p>
      </dgm:t>
    </dgm:pt>
    <dgm:pt modelId="{192AD6C6-108E-4BBC-9396-D202DEEEE0A5}" type="parTrans" cxnId="{FA198E4D-5922-4696-A21F-0CB7A922B274}">
      <dgm:prSet/>
      <dgm:spPr/>
      <dgm:t>
        <a:bodyPr/>
        <a:lstStyle/>
        <a:p>
          <a:endParaRPr lang="fi-FI"/>
        </a:p>
      </dgm:t>
    </dgm:pt>
    <dgm:pt modelId="{87CBA670-73AB-4375-90ED-9BBDF675D18A}" type="sibTrans" cxnId="{FA198E4D-5922-4696-A21F-0CB7A922B274}">
      <dgm:prSet/>
      <dgm:spPr/>
      <dgm:t>
        <a:bodyPr/>
        <a:lstStyle/>
        <a:p>
          <a:endParaRPr lang="fi-FI"/>
        </a:p>
      </dgm:t>
    </dgm:pt>
    <dgm:pt modelId="{4CD58CDC-169F-4DA4-AB36-7FB99430DFB4}">
      <dgm:prSet/>
      <dgm:spPr/>
      <dgm:t>
        <a:bodyPr/>
        <a:lstStyle/>
        <a:p>
          <a:pPr rtl="0"/>
          <a:r>
            <a:rPr lang="fi-FI" b="0" dirty="0" err="1" smtClean="0"/>
            <a:t>The</a:t>
          </a:r>
          <a:r>
            <a:rPr lang="fi-FI" b="0" dirty="0" smtClean="0"/>
            <a:t> </a:t>
          </a:r>
          <a:r>
            <a:rPr lang="fi-FI" b="0" dirty="0" err="1" smtClean="0"/>
            <a:t>Articles</a:t>
          </a:r>
          <a:r>
            <a:rPr lang="fi-FI" b="0" dirty="0" smtClean="0"/>
            <a:t> in SCC Appendix III </a:t>
          </a:r>
          <a:r>
            <a:rPr lang="fi-FI" b="0" dirty="0" err="1" smtClean="0"/>
            <a:t>are</a:t>
          </a:r>
          <a:r>
            <a:rPr lang="fi-FI" b="0" dirty="0" smtClean="0"/>
            <a:t> </a:t>
          </a:r>
          <a:r>
            <a:rPr lang="fi-FI" b="0" dirty="0" err="1" smtClean="0"/>
            <a:t>detailed</a:t>
          </a:r>
          <a:r>
            <a:rPr lang="fi-FI" b="0" dirty="0" smtClean="0"/>
            <a:t> and </a:t>
          </a:r>
          <a:r>
            <a:rPr lang="fi-FI" b="0" dirty="0" err="1" smtClean="0"/>
            <a:t>has</a:t>
          </a:r>
          <a:r>
            <a:rPr lang="fi-FI" b="0" dirty="0" smtClean="0"/>
            <a:t> </a:t>
          </a:r>
          <a:r>
            <a:rPr lang="fi-FI" b="0" dirty="0" err="1" smtClean="0"/>
            <a:t>further</a:t>
          </a:r>
          <a:r>
            <a:rPr lang="fi-FI" b="0" dirty="0" smtClean="0"/>
            <a:t> </a:t>
          </a:r>
          <a:r>
            <a:rPr lang="fi-FI" b="0" dirty="0" err="1" smtClean="0"/>
            <a:t>components</a:t>
          </a:r>
          <a:endParaRPr lang="fi-FI" dirty="0"/>
        </a:p>
      </dgm:t>
    </dgm:pt>
    <dgm:pt modelId="{3AB04351-1AC2-46B8-B0AE-D21E5F149B6C}" type="parTrans" cxnId="{C9C30EAB-DF60-4FFD-959C-F364F3070878}">
      <dgm:prSet/>
      <dgm:spPr/>
      <dgm:t>
        <a:bodyPr/>
        <a:lstStyle/>
        <a:p>
          <a:endParaRPr lang="fi-FI"/>
        </a:p>
      </dgm:t>
    </dgm:pt>
    <dgm:pt modelId="{C19DAF52-F7A0-436E-AFDF-67B1104D4955}" type="sibTrans" cxnId="{C9C30EAB-DF60-4FFD-959C-F364F3070878}">
      <dgm:prSet/>
      <dgm:spPr/>
      <dgm:t>
        <a:bodyPr/>
        <a:lstStyle/>
        <a:p>
          <a:endParaRPr lang="fi-FI"/>
        </a:p>
      </dgm:t>
    </dgm:pt>
    <dgm:pt modelId="{7322B775-6F29-4A23-B8B6-7FFA8D00C17B}">
      <dgm:prSet/>
      <dgm:spPr/>
      <dgm:t>
        <a:bodyPr/>
        <a:lstStyle/>
        <a:p>
          <a:pPr algn="l" rtl="0"/>
          <a:r>
            <a:rPr lang="fi-FI" dirty="0" err="1" smtClean="0"/>
            <a:t>if</a:t>
          </a:r>
          <a:r>
            <a:rPr lang="fi-FI" dirty="0" smtClean="0"/>
            <a:t> </a:t>
          </a:r>
          <a:r>
            <a:rPr lang="fi-FI" dirty="0" err="1" smtClean="0"/>
            <a:t>the</a:t>
          </a:r>
          <a:r>
            <a:rPr lang="fi-FI" dirty="0" smtClean="0"/>
            <a:t> intervention </a:t>
          </a:r>
          <a:r>
            <a:rPr lang="fi-FI" dirty="0" err="1" smtClean="0"/>
            <a:t>would</a:t>
          </a:r>
          <a:r>
            <a:rPr lang="fi-FI" dirty="0" smtClean="0"/>
            <a:t> </a:t>
          </a:r>
          <a:r>
            <a:rPr lang="fi-FI" dirty="0" err="1" smtClean="0"/>
            <a:t>assist</a:t>
          </a:r>
          <a:r>
            <a:rPr lang="fi-FI" dirty="0" smtClean="0"/>
            <a:t> </a:t>
          </a:r>
          <a:r>
            <a:rPr lang="fi-FI" dirty="0" err="1" smtClean="0"/>
            <a:t>the</a:t>
          </a:r>
          <a:r>
            <a:rPr lang="fi-FI" dirty="0" smtClean="0"/>
            <a:t> </a:t>
          </a:r>
          <a:r>
            <a:rPr lang="fi-FI" dirty="0" err="1" smtClean="0"/>
            <a:t>tribunal</a:t>
          </a:r>
          <a:r>
            <a:rPr lang="fi-FI" dirty="0" smtClean="0"/>
            <a:t> in </a:t>
          </a:r>
          <a:r>
            <a:rPr lang="fi-FI" dirty="0" err="1" smtClean="0"/>
            <a:t>determining</a:t>
          </a:r>
          <a:r>
            <a:rPr lang="fi-FI" dirty="0" smtClean="0"/>
            <a:t> a </a:t>
          </a:r>
          <a:r>
            <a:rPr lang="fi-FI" dirty="0" err="1" smtClean="0"/>
            <a:t>legal</a:t>
          </a:r>
          <a:r>
            <a:rPr lang="fi-FI" dirty="0" smtClean="0"/>
            <a:t> </a:t>
          </a:r>
          <a:r>
            <a:rPr lang="fi-FI" dirty="0" err="1" smtClean="0"/>
            <a:t>or</a:t>
          </a:r>
          <a:r>
            <a:rPr lang="fi-FI" dirty="0" smtClean="0"/>
            <a:t> </a:t>
          </a:r>
          <a:r>
            <a:rPr lang="fi-FI" dirty="0" err="1" smtClean="0"/>
            <a:t>factual</a:t>
          </a:r>
          <a:r>
            <a:rPr lang="fi-FI" dirty="0" smtClean="0"/>
            <a:t> </a:t>
          </a:r>
          <a:r>
            <a:rPr lang="fi-FI" dirty="0" err="1" smtClean="0"/>
            <a:t>issue</a:t>
          </a:r>
          <a:endParaRPr lang="fi-FI" dirty="0"/>
        </a:p>
      </dgm:t>
    </dgm:pt>
    <dgm:pt modelId="{2A6C45F1-0865-4E21-8F6E-855681FFBD22}" type="parTrans" cxnId="{48CB54C7-C974-4CC6-8BE1-4345868F5BD8}">
      <dgm:prSet/>
      <dgm:spPr/>
      <dgm:t>
        <a:bodyPr/>
        <a:lstStyle/>
        <a:p>
          <a:endParaRPr lang="sv-SE"/>
        </a:p>
      </dgm:t>
    </dgm:pt>
    <dgm:pt modelId="{0D8671D6-78D9-432F-A1FF-2C1B64EB940D}" type="sibTrans" cxnId="{48CB54C7-C974-4CC6-8BE1-4345868F5BD8}">
      <dgm:prSet/>
      <dgm:spPr/>
      <dgm:t>
        <a:bodyPr/>
        <a:lstStyle/>
        <a:p>
          <a:endParaRPr lang="sv-SE"/>
        </a:p>
      </dgm:t>
    </dgm:pt>
    <dgm:pt modelId="{F4F5A413-493B-4D46-8447-5EC29EEDD3FF}">
      <dgm:prSet/>
      <dgm:spPr/>
      <dgm:t>
        <a:bodyPr/>
        <a:lstStyle/>
        <a:p>
          <a:pPr algn="l" rtl="0"/>
          <a:r>
            <a:rPr lang="fi-FI" dirty="0" err="1" smtClean="0"/>
            <a:t>other</a:t>
          </a:r>
          <a:r>
            <a:rPr lang="fi-FI" dirty="0" smtClean="0"/>
            <a:t> </a:t>
          </a:r>
          <a:r>
            <a:rPr lang="fi-FI" dirty="0" err="1" smtClean="0"/>
            <a:t>relevant</a:t>
          </a:r>
          <a:r>
            <a:rPr lang="fi-FI" dirty="0" smtClean="0"/>
            <a:t> </a:t>
          </a:r>
          <a:r>
            <a:rPr lang="fi-FI" dirty="0" err="1" smtClean="0"/>
            <a:t>circumstances</a:t>
          </a:r>
          <a:endParaRPr lang="fi-FI" dirty="0"/>
        </a:p>
      </dgm:t>
    </dgm:pt>
    <dgm:pt modelId="{540BE2D2-2813-4602-AC60-3CFAC91B9936}" type="parTrans" cxnId="{FC6531E6-A933-41F1-A74B-CF697E1862AB}">
      <dgm:prSet/>
      <dgm:spPr/>
      <dgm:t>
        <a:bodyPr/>
        <a:lstStyle/>
        <a:p>
          <a:endParaRPr lang="sv-SE"/>
        </a:p>
      </dgm:t>
    </dgm:pt>
    <dgm:pt modelId="{BF6262C9-EAEA-4333-8694-81A3C97643F0}" type="sibTrans" cxnId="{FC6531E6-A933-41F1-A74B-CF697E1862AB}">
      <dgm:prSet/>
      <dgm:spPr/>
      <dgm:t>
        <a:bodyPr/>
        <a:lstStyle/>
        <a:p>
          <a:endParaRPr lang="sv-SE"/>
        </a:p>
      </dgm:t>
    </dgm:pt>
    <dgm:pt modelId="{1AE9CE26-55A2-4927-83E0-7C17CE5B1CA4}">
      <dgm:prSet/>
      <dgm:spPr/>
      <dgm:t>
        <a:bodyPr/>
        <a:lstStyle/>
        <a:p>
          <a:pPr algn="l" rtl="0"/>
          <a:r>
            <a:rPr lang="fi-FI" dirty="0" err="1" smtClean="0"/>
            <a:t>the</a:t>
          </a:r>
          <a:r>
            <a:rPr lang="fi-FI" dirty="0" smtClean="0"/>
            <a:t> </a:t>
          </a:r>
          <a:r>
            <a:rPr lang="fi-FI" dirty="0" err="1" smtClean="0"/>
            <a:t>interest</a:t>
          </a:r>
          <a:r>
            <a:rPr lang="fi-FI" dirty="0" smtClean="0"/>
            <a:t> of </a:t>
          </a:r>
          <a:r>
            <a:rPr lang="fi-FI" dirty="0" err="1" smtClean="0"/>
            <a:t>the</a:t>
          </a:r>
          <a:r>
            <a:rPr lang="fi-FI" dirty="0" smtClean="0"/>
            <a:t> Third Party in </a:t>
          </a:r>
          <a:r>
            <a:rPr lang="fi-FI" dirty="0" err="1" smtClean="0"/>
            <a:t>the</a:t>
          </a:r>
          <a:r>
            <a:rPr lang="fi-FI" dirty="0" smtClean="0"/>
            <a:t> </a:t>
          </a:r>
          <a:r>
            <a:rPr lang="fi-FI" dirty="0" err="1" smtClean="0"/>
            <a:t>arbitration</a:t>
          </a:r>
          <a:endParaRPr lang="fi-FI" dirty="0"/>
        </a:p>
      </dgm:t>
    </dgm:pt>
    <dgm:pt modelId="{EDA21A7A-2663-4FE6-8184-7B66DFB5A934}" type="parTrans" cxnId="{365F3ECF-35F4-4ADD-9071-86FBE917DBD4}">
      <dgm:prSet/>
      <dgm:spPr/>
    </dgm:pt>
    <dgm:pt modelId="{CAF736AE-CC58-457B-AFD4-E517004ED4C8}" type="sibTrans" cxnId="{365F3ECF-35F4-4ADD-9071-86FBE917DBD4}">
      <dgm:prSet/>
      <dgm:spPr/>
    </dgm:pt>
    <dgm:pt modelId="{6E7D53FF-18F2-4407-B67B-E255A44812AD}" type="pres">
      <dgm:prSet presAssocID="{56633750-141B-447E-AEC7-BCE1C78F63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B13B0991-1187-4082-9FB8-78900E49C336}" type="pres">
      <dgm:prSet presAssocID="{53879A1D-EF8E-446E-8314-96E57000616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26CD5A6-674C-4295-B0F1-9D47604D809D}" type="pres">
      <dgm:prSet presAssocID="{53879A1D-EF8E-446E-8314-96E570006161}" presName="childText" presStyleLbl="revTx" presStyleIdx="0" presStyleCnt="1" custScaleY="122279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ED3E8A63-8ED7-45A7-8920-57B036FCB0DE}" type="pres">
      <dgm:prSet presAssocID="{4CD58CDC-169F-4DA4-AB36-7FB99430DFB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A198E4D-5922-4696-A21F-0CB7A922B274}" srcId="{53879A1D-EF8E-446E-8314-96E570006161}" destId="{B8973EBA-484E-46CE-8F07-3E327CFD873D}" srcOrd="3" destOrd="0" parTransId="{192AD6C6-108E-4BBC-9396-D202DEEEE0A5}" sibTransId="{87CBA670-73AB-4375-90ED-9BBDF675D18A}"/>
    <dgm:cxn modelId="{C9C30EAB-DF60-4FFD-959C-F364F3070878}" srcId="{56633750-141B-447E-AEC7-BCE1C78F637E}" destId="{4CD58CDC-169F-4DA4-AB36-7FB99430DFB4}" srcOrd="1" destOrd="0" parTransId="{3AB04351-1AC2-46B8-B0AE-D21E5F149B6C}" sibTransId="{C19DAF52-F7A0-436E-AFDF-67B1104D4955}"/>
    <dgm:cxn modelId="{5AEEDB7D-58A3-4492-92F0-2E7DAD1B68CA}" type="presOf" srcId="{53879A1D-EF8E-446E-8314-96E570006161}" destId="{B13B0991-1187-4082-9FB8-78900E49C336}" srcOrd="0" destOrd="0" presId="urn:microsoft.com/office/officeart/2005/8/layout/vList2"/>
    <dgm:cxn modelId="{0E26FE59-F777-4A6F-8AEF-878F4839EEF7}" srcId="{53879A1D-EF8E-446E-8314-96E570006161}" destId="{4CC52DF3-A3E7-4C27-A353-3382DC77435A}" srcOrd="2" destOrd="0" parTransId="{ECBED466-C31C-4C8D-A111-07D61D542ADD}" sibTransId="{C7DD90C5-A2AF-4F3B-A875-AECE43EEC1D6}"/>
    <dgm:cxn modelId="{48CB54C7-C974-4CC6-8BE1-4345868F5BD8}" srcId="{4CC52DF3-A3E7-4C27-A353-3382DC77435A}" destId="{7322B775-6F29-4A23-B8B6-7FFA8D00C17B}" srcOrd="1" destOrd="0" parTransId="{2A6C45F1-0865-4E21-8F6E-855681FFBD22}" sibTransId="{0D8671D6-78D9-432F-A1FF-2C1B64EB940D}"/>
    <dgm:cxn modelId="{EE2B1CFB-3C42-448F-8904-7758193B7591}" type="presOf" srcId="{7322B775-6F29-4A23-B8B6-7FFA8D00C17B}" destId="{426CD5A6-674C-4295-B0F1-9D47604D809D}" srcOrd="0" destOrd="4" presId="urn:microsoft.com/office/officeart/2005/8/layout/vList2"/>
    <dgm:cxn modelId="{8A9228E5-DBA9-4733-95C3-D9FE18BE7373}" srcId="{56633750-141B-447E-AEC7-BCE1C78F637E}" destId="{53879A1D-EF8E-446E-8314-96E570006161}" srcOrd="0" destOrd="0" parTransId="{528F8D12-C291-416E-A688-6599715C301A}" sibTransId="{72F16A03-2305-4454-A7CD-BA3FA5D2BDF2}"/>
    <dgm:cxn modelId="{4E87A585-A10E-4C2D-AA67-5242D230A09C}" type="presOf" srcId="{F4F5A413-493B-4D46-8447-5EC29EEDD3FF}" destId="{426CD5A6-674C-4295-B0F1-9D47604D809D}" srcOrd="0" destOrd="5" presId="urn:microsoft.com/office/officeart/2005/8/layout/vList2"/>
    <dgm:cxn modelId="{AFB61605-E2F2-4479-AAA8-16E5E52FB7D9}" type="presOf" srcId="{4CC52DF3-A3E7-4C27-A353-3382DC77435A}" destId="{426CD5A6-674C-4295-B0F1-9D47604D809D}" srcOrd="0" destOrd="2" presId="urn:microsoft.com/office/officeart/2005/8/layout/vList2"/>
    <dgm:cxn modelId="{E59B4425-7C34-41D0-805B-A88A4A796F42}" type="presOf" srcId="{B8973EBA-484E-46CE-8F07-3E327CFD873D}" destId="{426CD5A6-674C-4295-B0F1-9D47604D809D}" srcOrd="0" destOrd="6" presId="urn:microsoft.com/office/officeart/2005/8/layout/vList2"/>
    <dgm:cxn modelId="{FC6531E6-A933-41F1-A74B-CF697E1862AB}" srcId="{4CC52DF3-A3E7-4C27-A353-3382DC77435A}" destId="{F4F5A413-493B-4D46-8447-5EC29EEDD3FF}" srcOrd="2" destOrd="0" parTransId="{540BE2D2-2813-4602-AC60-3CFAC91B9936}" sibTransId="{BF6262C9-EAEA-4333-8694-81A3C97643F0}"/>
    <dgm:cxn modelId="{A8B607E1-515B-4563-B996-2FD710AC7D07}" type="presOf" srcId="{1AE9CE26-55A2-4927-83E0-7C17CE5B1CA4}" destId="{426CD5A6-674C-4295-B0F1-9D47604D809D}" srcOrd="0" destOrd="3" presId="urn:microsoft.com/office/officeart/2005/8/layout/vList2"/>
    <dgm:cxn modelId="{E6D885C4-1649-4955-A4D4-EE7E730FE9C4}" type="presOf" srcId="{A565F56D-F449-4BC7-B538-D5F934C744D4}" destId="{426CD5A6-674C-4295-B0F1-9D47604D809D}" srcOrd="0" destOrd="1" presId="urn:microsoft.com/office/officeart/2005/8/layout/vList2"/>
    <dgm:cxn modelId="{365F3ECF-35F4-4ADD-9071-86FBE917DBD4}" srcId="{4CC52DF3-A3E7-4C27-A353-3382DC77435A}" destId="{1AE9CE26-55A2-4927-83E0-7C17CE5B1CA4}" srcOrd="0" destOrd="0" parTransId="{EDA21A7A-2663-4FE6-8184-7B66DFB5A934}" sibTransId="{CAF736AE-CC58-457B-AFD4-E517004ED4C8}"/>
    <dgm:cxn modelId="{C0870BBE-CEDE-4EFB-B726-EBCBB970E2D4}" type="presOf" srcId="{4CD58CDC-169F-4DA4-AB36-7FB99430DFB4}" destId="{ED3E8A63-8ED7-45A7-8920-57B036FCB0DE}" srcOrd="0" destOrd="0" presId="urn:microsoft.com/office/officeart/2005/8/layout/vList2"/>
    <dgm:cxn modelId="{CB0A53C4-63EC-44B4-9590-A2C9A680D639}" srcId="{53879A1D-EF8E-446E-8314-96E570006161}" destId="{A611D4B5-8612-4A0B-94D9-41B1A83D9999}" srcOrd="0" destOrd="0" parTransId="{E4C8B5C4-4CEF-4454-9748-E680F2A2AE16}" sibTransId="{F0ED0486-6491-4118-B861-9AC9E2277DEC}"/>
    <dgm:cxn modelId="{A5AD7FE9-4A7D-41A3-B5C4-8D9E7D0420DF}" type="presOf" srcId="{A611D4B5-8612-4A0B-94D9-41B1A83D9999}" destId="{426CD5A6-674C-4295-B0F1-9D47604D809D}" srcOrd="0" destOrd="0" presId="urn:microsoft.com/office/officeart/2005/8/layout/vList2"/>
    <dgm:cxn modelId="{FF4786D6-9BCC-4F1A-A7F8-5848D75B0562}" type="presOf" srcId="{56633750-141B-447E-AEC7-BCE1C78F637E}" destId="{6E7D53FF-18F2-4407-B67B-E255A44812AD}" srcOrd="0" destOrd="0" presId="urn:microsoft.com/office/officeart/2005/8/layout/vList2"/>
    <dgm:cxn modelId="{BE0566EF-9F88-4373-9833-D59ED90D39C5}" srcId="{53879A1D-EF8E-446E-8314-96E570006161}" destId="{A565F56D-F449-4BC7-B538-D5F934C744D4}" srcOrd="1" destOrd="0" parTransId="{5ED0E585-4451-4DC9-97B6-97995B4278AD}" sibTransId="{8F28C646-295F-4331-8E08-A7AAAD916946}"/>
    <dgm:cxn modelId="{996C8FB7-E4E5-437E-AE48-CD287418432D}" type="presParOf" srcId="{6E7D53FF-18F2-4407-B67B-E255A44812AD}" destId="{B13B0991-1187-4082-9FB8-78900E49C336}" srcOrd="0" destOrd="0" presId="urn:microsoft.com/office/officeart/2005/8/layout/vList2"/>
    <dgm:cxn modelId="{4BFCEC55-5C08-4F29-85D7-2EE91473EDB7}" type="presParOf" srcId="{6E7D53FF-18F2-4407-B67B-E255A44812AD}" destId="{426CD5A6-674C-4295-B0F1-9D47604D809D}" srcOrd="1" destOrd="0" presId="urn:microsoft.com/office/officeart/2005/8/layout/vList2"/>
    <dgm:cxn modelId="{C5387452-E329-40C3-A325-17CFCE81DB89}" type="presParOf" srcId="{6E7D53FF-18F2-4407-B67B-E255A44812AD}" destId="{ED3E8A63-8ED7-45A7-8920-57B036FCB0D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AD06E3-0B60-4141-998A-08F867E38222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197CA3D4-A956-4EEE-9FDF-2C891801CD85}">
      <dgm:prSet/>
      <dgm:spPr/>
      <dgm:t>
        <a:bodyPr/>
        <a:lstStyle/>
        <a:p>
          <a:pPr rtl="0"/>
          <a:r>
            <a:rPr lang="fi-FI" b="0" smtClean="0"/>
            <a:t>Art. 3(7)</a:t>
          </a:r>
          <a:r>
            <a:rPr lang="fi-FI" b="0" i="1" smtClean="0"/>
            <a:t>The Arbitral Tribunal may, at the request of a disputing party, or on its own initiative: </a:t>
          </a:r>
          <a:endParaRPr lang="fi-FI"/>
        </a:p>
      </dgm:t>
    </dgm:pt>
    <dgm:pt modelId="{274ADBC5-111D-4304-A75B-903D47D1B488}" type="parTrans" cxnId="{B1A8B3FA-552C-46DE-9E1C-31DDC9A78EFD}">
      <dgm:prSet/>
      <dgm:spPr/>
      <dgm:t>
        <a:bodyPr/>
        <a:lstStyle/>
        <a:p>
          <a:endParaRPr lang="fi-FI"/>
        </a:p>
      </dgm:t>
    </dgm:pt>
    <dgm:pt modelId="{400C8E19-089F-4917-B66A-44533FB3DF26}" type="sibTrans" cxnId="{B1A8B3FA-552C-46DE-9E1C-31DDC9A78EFD}">
      <dgm:prSet/>
      <dgm:spPr/>
      <dgm:t>
        <a:bodyPr/>
        <a:lstStyle/>
        <a:p>
          <a:endParaRPr lang="fi-FI"/>
        </a:p>
      </dgm:t>
    </dgm:pt>
    <dgm:pt modelId="{8D7BE285-9AA9-470B-A520-EF89B6552D8E}">
      <dgm:prSet/>
      <dgm:spPr/>
      <dgm:t>
        <a:bodyPr/>
        <a:lstStyle/>
        <a:p>
          <a:pPr rtl="0"/>
          <a:r>
            <a:rPr lang="fi-FI" b="0" i="1" smtClean="0"/>
            <a:t>request further details from the Third Person regarding the written submission; </a:t>
          </a:r>
          <a:endParaRPr lang="fi-FI"/>
        </a:p>
      </dgm:t>
    </dgm:pt>
    <dgm:pt modelId="{E1B9FFCE-5D64-4ABF-8CED-BA68444EB7C0}" type="parTrans" cxnId="{F28B4D75-D892-465E-B95D-E2BD11845011}">
      <dgm:prSet/>
      <dgm:spPr/>
      <dgm:t>
        <a:bodyPr/>
        <a:lstStyle/>
        <a:p>
          <a:endParaRPr lang="fi-FI"/>
        </a:p>
      </dgm:t>
    </dgm:pt>
    <dgm:pt modelId="{B68004C6-D9F6-4E53-9715-2177F16B6A1E}" type="sibTrans" cxnId="{F28B4D75-D892-465E-B95D-E2BD11845011}">
      <dgm:prSet/>
      <dgm:spPr/>
      <dgm:t>
        <a:bodyPr/>
        <a:lstStyle/>
        <a:p>
          <a:endParaRPr lang="fi-FI"/>
        </a:p>
      </dgm:t>
    </dgm:pt>
    <dgm:pt modelId="{124CC335-0706-4F9E-94F6-20EF0C5395DF}">
      <dgm:prSet/>
      <dgm:spPr/>
      <dgm:t>
        <a:bodyPr/>
        <a:lstStyle/>
        <a:p>
          <a:pPr rtl="0"/>
          <a:r>
            <a:rPr lang="fi-FI" b="0" i="1" smtClean="0"/>
            <a:t>require that the Third Person attend a hearing to elaborate or be examined on its submission. </a:t>
          </a:r>
          <a:endParaRPr lang="fi-FI"/>
        </a:p>
      </dgm:t>
    </dgm:pt>
    <dgm:pt modelId="{6E351329-A892-427A-A5D9-0B665BBA2B37}" type="parTrans" cxnId="{527F3B25-17EA-48C4-98F9-1FBB33BFE2C3}">
      <dgm:prSet/>
      <dgm:spPr/>
      <dgm:t>
        <a:bodyPr/>
        <a:lstStyle/>
        <a:p>
          <a:endParaRPr lang="fi-FI"/>
        </a:p>
      </dgm:t>
    </dgm:pt>
    <dgm:pt modelId="{521BC6A3-333F-4C8D-930B-F4562F2B35D4}" type="sibTrans" cxnId="{527F3B25-17EA-48C4-98F9-1FBB33BFE2C3}">
      <dgm:prSet/>
      <dgm:spPr/>
      <dgm:t>
        <a:bodyPr/>
        <a:lstStyle/>
        <a:p>
          <a:endParaRPr lang="fi-FI"/>
        </a:p>
      </dgm:t>
    </dgm:pt>
    <dgm:pt modelId="{9F051DE9-D44C-4E96-BD44-52796EB588C0}">
      <dgm:prSet/>
      <dgm:spPr/>
      <dgm:t>
        <a:bodyPr/>
        <a:lstStyle/>
        <a:p>
          <a:pPr rtl="0"/>
          <a:r>
            <a:rPr lang="fi-FI" b="0" smtClean="0"/>
            <a:t>Promotes clarity </a:t>
          </a:r>
          <a:endParaRPr lang="fi-FI"/>
        </a:p>
      </dgm:t>
    </dgm:pt>
    <dgm:pt modelId="{C1C23D2B-8C6A-460D-B64D-FEF9357D1005}" type="parTrans" cxnId="{7BA89420-A263-4723-BF2A-52CBB812893A}">
      <dgm:prSet/>
      <dgm:spPr/>
      <dgm:t>
        <a:bodyPr/>
        <a:lstStyle/>
        <a:p>
          <a:endParaRPr lang="fi-FI"/>
        </a:p>
      </dgm:t>
    </dgm:pt>
    <dgm:pt modelId="{75868F6C-A058-4510-8E1E-671DD3118FC8}" type="sibTrans" cxnId="{7BA89420-A263-4723-BF2A-52CBB812893A}">
      <dgm:prSet/>
      <dgm:spPr/>
      <dgm:t>
        <a:bodyPr/>
        <a:lstStyle/>
        <a:p>
          <a:endParaRPr lang="fi-FI"/>
        </a:p>
      </dgm:t>
    </dgm:pt>
    <dgm:pt modelId="{9E9CB986-6FDF-45F2-97C9-BB8D963CB353}">
      <dgm:prSet/>
      <dgm:spPr/>
      <dgm:t>
        <a:bodyPr/>
        <a:lstStyle/>
        <a:p>
          <a:pPr rtl="0"/>
          <a:r>
            <a:rPr lang="fi-FI" b="0" smtClean="0"/>
            <a:t>Could potentially be determintal to efficiency and promptness if misused.  </a:t>
          </a:r>
          <a:endParaRPr lang="fi-FI"/>
        </a:p>
      </dgm:t>
    </dgm:pt>
    <dgm:pt modelId="{92C9B170-6422-4F97-A7D0-A8C06CF860E7}" type="parTrans" cxnId="{7EE478EA-BC68-478E-BD2E-99152E0A9185}">
      <dgm:prSet/>
      <dgm:spPr/>
      <dgm:t>
        <a:bodyPr/>
        <a:lstStyle/>
        <a:p>
          <a:endParaRPr lang="fi-FI"/>
        </a:p>
      </dgm:t>
    </dgm:pt>
    <dgm:pt modelId="{B37DBCC9-8FC7-4975-8428-C84E955061CD}" type="sibTrans" cxnId="{7EE478EA-BC68-478E-BD2E-99152E0A9185}">
      <dgm:prSet/>
      <dgm:spPr/>
      <dgm:t>
        <a:bodyPr/>
        <a:lstStyle/>
        <a:p>
          <a:endParaRPr lang="fi-FI"/>
        </a:p>
      </dgm:t>
    </dgm:pt>
    <dgm:pt modelId="{4C032895-7523-45F1-9309-B268F7154554}" type="pres">
      <dgm:prSet presAssocID="{56AD06E3-0B60-4141-998A-08F867E3822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7FCFD57-B2E5-48B5-9716-9010EAEE706C}" type="pres">
      <dgm:prSet presAssocID="{197CA3D4-A956-4EEE-9FDF-2C891801CD85}" presName="parentLin" presStyleCnt="0"/>
      <dgm:spPr/>
    </dgm:pt>
    <dgm:pt modelId="{FFFCEE02-C9D6-45E9-843A-788E00D50E7D}" type="pres">
      <dgm:prSet presAssocID="{197CA3D4-A956-4EEE-9FDF-2C891801CD85}" presName="parentLeftMargin" presStyleLbl="node1" presStyleIdx="0" presStyleCnt="3"/>
      <dgm:spPr/>
      <dgm:t>
        <a:bodyPr/>
        <a:lstStyle/>
        <a:p>
          <a:endParaRPr lang="sv-SE"/>
        </a:p>
      </dgm:t>
    </dgm:pt>
    <dgm:pt modelId="{8A48212F-7619-48DF-A207-B377BDB59A31}" type="pres">
      <dgm:prSet presAssocID="{197CA3D4-A956-4EEE-9FDF-2C891801CD85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F9B4F799-21D7-4D68-8879-8521217D4820}" type="pres">
      <dgm:prSet presAssocID="{197CA3D4-A956-4EEE-9FDF-2C891801CD85}" presName="negativeSpace" presStyleCnt="0"/>
      <dgm:spPr/>
    </dgm:pt>
    <dgm:pt modelId="{C56040EB-7FC4-4AF8-80AE-89B4E5751C08}" type="pres">
      <dgm:prSet presAssocID="{197CA3D4-A956-4EEE-9FDF-2C891801CD85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41DD54E-FEBC-440C-983E-8892A50DA21E}" type="pres">
      <dgm:prSet presAssocID="{400C8E19-089F-4917-B66A-44533FB3DF26}" presName="spaceBetweenRectangles" presStyleCnt="0"/>
      <dgm:spPr/>
    </dgm:pt>
    <dgm:pt modelId="{9FE94157-6654-4473-8A3D-4B3D82BDA21E}" type="pres">
      <dgm:prSet presAssocID="{9F051DE9-D44C-4E96-BD44-52796EB588C0}" presName="parentLin" presStyleCnt="0"/>
      <dgm:spPr/>
    </dgm:pt>
    <dgm:pt modelId="{EB25C7A3-A7BC-43D5-B201-4ABAB1BA12D9}" type="pres">
      <dgm:prSet presAssocID="{9F051DE9-D44C-4E96-BD44-52796EB588C0}" presName="parentLeftMargin" presStyleLbl="node1" presStyleIdx="0" presStyleCnt="3"/>
      <dgm:spPr/>
      <dgm:t>
        <a:bodyPr/>
        <a:lstStyle/>
        <a:p>
          <a:endParaRPr lang="sv-SE"/>
        </a:p>
      </dgm:t>
    </dgm:pt>
    <dgm:pt modelId="{1A8C69F6-A172-4B9E-B017-86AEACADDB85}" type="pres">
      <dgm:prSet presAssocID="{9F051DE9-D44C-4E96-BD44-52796EB588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AD9A98B-4640-4B18-ACB2-BD4E5511BAFB}" type="pres">
      <dgm:prSet presAssocID="{9F051DE9-D44C-4E96-BD44-52796EB588C0}" presName="negativeSpace" presStyleCnt="0"/>
      <dgm:spPr/>
    </dgm:pt>
    <dgm:pt modelId="{73277FF9-3C5F-498B-A354-3EF5ACA6F8DE}" type="pres">
      <dgm:prSet presAssocID="{9F051DE9-D44C-4E96-BD44-52796EB588C0}" presName="childText" presStyleLbl="conFgAcc1" presStyleIdx="1" presStyleCnt="3">
        <dgm:presLayoutVars>
          <dgm:bulletEnabled val="1"/>
        </dgm:presLayoutVars>
      </dgm:prSet>
      <dgm:spPr/>
    </dgm:pt>
    <dgm:pt modelId="{5321070D-E2CA-418E-8432-276C422DC297}" type="pres">
      <dgm:prSet presAssocID="{75868F6C-A058-4510-8E1E-671DD3118FC8}" presName="spaceBetweenRectangles" presStyleCnt="0"/>
      <dgm:spPr/>
    </dgm:pt>
    <dgm:pt modelId="{F9DA7CFE-1863-43A5-811B-2014D8C4F899}" type="pres">
      <dgm:prSet presAssocID="{9E9CB986-6FDF-45F2-97C9-BB8D963CB353}" presName="parentLin" presStyleCnt="0"/>
      <dgm:spPr/>
    </dgm:pt>
    <dgm:pt modelId="{E67648C1-23FF-4CE9-B18C-7FB3EAD36FA0}" type="pres">
      <dgm:prSet presAssocID="{9E9CB986-6FDF-45F2-97C9-BB8D963CB353}" presName="parentLeftMargin" presStyleLbl="node1" presStyleIdx="1" presStyleCnt="3"/>
      <dgm:spPr/>
      <dgm:t>
        <a:bodyPr/>
        <a:lstStyle/>
        <a:p>
          <a:endParaRPr lang="sv-SE"/>
        </a:p>
      </dgm:t>
    </dgm:pt>
    <dgm:pt modelId="{B6427BA0-9780-491A-8248-42E0EC32CD66}" type="pres">
      <dgm:prSet presAssocID="{9E9CB986-6FDF-45F2-97C9-BB8D963CB35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2D121A1-51CE-4640-A0ED-1B0025A921A9}" type="pres">
      <dgm:prSet presAssocID="{9E9CB986-6FDF-45F2-97C9-BB8D963CB353}" presName="negativeSpace" presStyleCnt="0"/>
      <dgm:spPr/>
    </dgm:pt>
    <dgm:pt modelId="{C29C322E-20C7-460E-B9E0-85053FCA9CFC}" type="pres">
      <dgm:prSet presAssocID="{9E9CB986-6FDF-45F2-97C9-BB8D963CB35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2F9D6B2-C677-45CF-8A05-F2FDF067B801}" type="presOf" srcId="{9E9CB986-6FDF-45F2-97C9-BB8D963CB353}" destId="{B6427BA0-9780-491A-8248-42E0EC32CD66}" srcOrd="1" destOrd="0" presId="urn:microsoft.com/office/officeart/2005/8/layout/list1"/>
    <dgm:cxn modelId="{F28B4D75-D892-465E-B95D-E2BD11845011}" srcId="{197CA3D4-A956-4EEE-9FDF-2C891801CD85}" destId="{8D7BE285-9AA9-470B-A520-EF89B6552D8E}" srcOrd="0" destOrd="0" parTransId="{E1B9FFCE-5D64-4ABF-8CED-BA68444EB7C0}" sibTransId="{B68004C6-D9F6-4E53-9715-2177F16B6A1E}"/>
    <dgm:cxn modelId="{796F731A-FE00-43C3-BA37-9467DD67D55F}" type="presOf" srcId="{124CC335-0706-4F9E-94F6-20EF0C5395DF}" destId="{C56040EB-7FC4-4AF8-80AE-89B4E5751C08}" srcOrd="0" destOrd="1" presId="urn:microsoft.com/office/officeart/2005/8/layout/list1"/>
    <dgm:cxn modelId="{BEDF959B-9B88-42C6-8ED8-7E6249837E1B}" type="presOf" srcId="{197CA3D4-A956-4EEE-9FDF-2C891801CD85}" destId="{FFFCEE02-C9D6-45E9-843A-788E00D50E7D}" srcOrd="0" destOrd="0" presId="urn:microsoft.com/office/officeart/2005/8/layout/list1"/>
    <dgm:cxn modelId="{1B88737A-6246-4A1F-ACAD-4C46CE2A2CA1}" type="presOf" srcId="{56AD06E3-0B60-4141-998A-08F867E38222}" destId="{4C032895-7523-45F1-9309-B268F7154554}" srcOrd="0" destOrd="0" presId="urn:microsoft.com/office/officeart/2005/8/layout/list1"/>
    <dgm:cxn modelId="{B1A8B3FA-552C-46DE-9E1C-31DDC9A78EFD}" srcId="{56AD06E3-0B60-4141-998A-08F867E38222}" destId="{197CA3D4-A956-4EEE-9FDF-2C891801CD85}" srcOrd="0" destOrd="0" parTransId="{274ADBC5-111D-4304-A75B-903D47D1B488}" sibTransId="{400C8E19-089F-4917-B66A-44533FB3DF26}"/>
    <dgm:cxn modelId="{609BE9A2-8757-428E-8A4F-336CCF1D83A1}" type="presOf" srcId="{9F051DE9-D44C-4E96-BD44-52796EB588C0}" destId="{EB25C7A3-A7BC-43D5-B201-4ABAB1BA12D9}" srcOrd="0" destOrd="0" presId="urn:microsoft.com/office/officeart/2005/8/layout/list1"/>
    <dgm:cxn modelId="{B7BF2698-0D16-41D1-9B93-5B3DF0D4DE37}" type="presOf" srcId="{197CA3D4-A956-4EEE-9FDF-2C891801CD85}" destId="{8A48212F-7619-48DF-A207-B377BDB59A31}" srcOrd="1" destOrd="0" presId="urn:microsoft.com/office/officeart/2005/8/layout/list1"/>
    <dgm:cxn modelId="{88944103-DE06-42ED-B4BE-9A712F234ED3}" type="presOf" srcId="{8D7BE285-9AA9-470B-A520-EF89B6552D8E}" destId="{C56040EB-7FC4-4AF8-80AE-89B4E5751C08}" srcOrd="0" destOrd="0" presId="urn:microsoft.com/office/officeart/2005/8/layout/list1"/>
    <dgm:cxn modelId="{FC5E78E3-74C9-46F7-B973-C7D7C45A4865}" type="presOf" srcId="{9E9CB986-6FDF-45F2-97C9-BB8D963CB353}" destId="{E67648C1-23FF-4CE9-B18C-7FB3EAD36FA0}" srcOrd="0" destOrd="0" presId="urn:microsoft.com/office/officeart/2005/8/layout/list1"/>
    <dgm:cxn modelId="{7BA89420-A263-4723-BF2A-52CBB812893A}" srcId="{56AD06E3-0B60-4141-998A-08F867E38222}" destId="{9F051DE9-D44C-4E96-BD44-52796EB588C0}" srcOrd="1" destOrd="0" parTransId="{C1C23D2B-8C6A-460D-B64D-FEF9357D1005}" sibTransId="{75868F6C-A058-4510-8E1E-671DD3118FC8}"/>
    <dgm:cxn modelId="{7EE478EA-BC68-478E-BD2E-99152E0A9185}" srcId="{56AD06E3-0B60-4141-998A-08F867E38222}" destId="{9E9CB986-6FDF-45F2-97C9-BB8D963CB353}" srcOrd="2" destOrd="0" parTransId="{92C9B170-6422-4F97-A7D0-A8C06CF860E7}" sibTransId="{B37DBCC9-8FC7-4975-8428-C84E955061CD}"/>
    <dgm:cxn modelId="{527F3B25-17EA-48C4-98F9-1FBB33BFE2C3}" srcId="{197CA3D4-A956-4EEE-9FDF-2C891801CD85}" destId="{124CC335-0706-4F9E-94F6-20EF0C5395DF}" srcOrd="1" destOrd="0" parTransId="{6E351329-A892-427A-A5D9-0B665BBA2B37}" sibTransId="{521BC6A3-333F-4C8D-930B-F4562F2B35D4}"/>
    <dgm:cxn modelId="{742C0399-67A4-4B6C-ACD1-E7A481794838}" type="presOf" srcId="{9F051DE9-D44C-4E96-BD44-52796EB588C0}" destId="{1A8C69F6-A172-4B9E-B017-86AEACADDB85}" srcOrd="1" destOrd="0" presId="urn:microsoft.com/office/officeart/2005/8/layout/list1"/>
    <dgm:cxn modelId="{C6FFDC1A-7A39-42AD-9AE6-7AB7CEF69C72}" type="presParOf" srcId="{4C032895-7523-45F1-9309-B268F7154554}" destId="{A7FCFD57-B2E5-48B5-9716-9010EAEE706C}" srcOrd="0" destOrd="0" presId="urn:microsoft.com/office/officeart/2005/8/layout/list1"/>
    <dgm:cxn modelId="{262E3F8A-702B-46CD-8507-46B35615F163}" type="presParOf" srcId="{A7FCFD57-B2E5-48B5-9716-9010EAEE706C}" destId="{FFFCEE02-C9D6-45E9-843A-788E00D50E7D}" srcOrd="0" destOrd="0" presId="urn:microsoft.com/office/officeart/2005/8/layout/list1"/>
    <dgm:cxn modelId="{3552F8E8-368B-4362-B2EF-10A9F4560ECE}" type="presParOf" srcId="{A7FCFD57-B2E5-48B5-9716-9010EAEE706C}" destId="{8A48212F-7619-48DF-A207-B377BDB59A31}" srcOrd="1" destOrd="0" presId="urn:microsoft.com/office/officeart/2005/8/layout/list1"/>
    <dgm:cxn modelId="{38F76E93-FDF0-4037-B86E-9469BA7844D4}" type="presParOf" srcId="{4C032895-7523-45F1-9309-B268F7154554}" destId="{F9B4F799-21D7-4D68-8879-8521217D4820}" srcOrd="1" destOrd="0" presId="urn:microsoft.com/office/officeart/2005/8/layout/list1"/>
    <dgm:cxn modelId="{086FA9AC-737B-4E79-9575-8D63E521E326}" type="presParOf" srcId="{4C032895-7523-45F1-9309-B268F7154554}" destId="{C56040EB-7FC4-4AF8-80AE-89B4E5751C08}" srcOrd="2" destOrd="0" presId="urn:microsoft.com/office/officeart/2005/8/layout/list1"/>
    <dgm:cxn modelId="{7AD9B5CB-EC90-42E0-AFDC-6CC15ED8E243}" type="presParOf" srcId="{4C032895-7523-45F1-9309-B268F7154554}" destId="{141DD54E-FEBC-440C-983E-8892A50DA21E}" srcOrd="3" destOrd="0" presId="urn:microsoft.com/office/officeart/2005/8/layout/list1"/>
    <dgm:cxn modelId="{8E561B2C-0503-4A83-8758-9B1763CF3D02}" type="presParOf" srcId="{4C032895-7523-45F1-9309-B268F7154554}" destId="{9FE94157-6654-4473-8A3D-4B3D82BDA21E}" srcOrd="4" destOrd="0" presId="urn:microsoft.com/office/officeart/2005/8/layout/list1"/>
    <dgm:cxn modelId="{2BA550C2-4328-400C-A6FA-ADFA9A93823D}" type="presParOf" srcId="{9FE94157-6654-4473-8A3D-4B3D82BDA21E}" destId="{EB25C7A3-A7BC-43D5-B201-4ABAB1BA12D9}" srcOrd="0" destOrd="0" presId="urn:microsoft.com/office/officeart/2005/8/layout/list1"/>
    <dgm:cxn modelId="{78E18226-033E-4B69-993B-3D30DAEDC54F}" type="presParOf" srcId="{9FE94157-6654-4473-8A3D-4B3D82BDA21E}" destId="{1A8C69F6-A172-4B9E-B017-86AEACADDB85}" srcOrd="1" destOrd="0" presId="urn:microsoft.com/office/officeart/2005/8/layout/list1"/>
    <dgm:cxn modelId="{50FC1B6B-E72F-4D71-8C5A-19D8326CE299}" type="presParOf" srcId="{4C032895-7523-45F1-9309-B268F7154554}" destId="{2AD9A98B-4640-4B18-ACB2-BD4E5511BAFB}" srcOrd="5" destOrd="0" presId="urn:microsoft.com/office/officeart/2005/8/layout/list1"/>
    <dgm:cxn modelId="{7CFBCCDA-4077-4083-8E68-E0E71EFF022C}" type="presParOf" srcId="{4C032895-7523-45F1-9309-B268F7154554}" destId="{73277FF9-3C5F-498B-A354-3EF5ACA6F8DE}" srcOrd="6" destOrd="0" presId="urn:microsoft.com/office/officeart/2005/8/layout/list1"/>
    <dgm:cxn modelId="{CC1ED33C-214C-4E72-AC05-5F862638130E}" type="presParOf" srcId="{4C032895-7523-45F1-9309-B268F7154554}" destId="{5321070D-E2CA-418E-8432-276C422DC297}" srcOrd="7" destOrd="0" presId="urn:microsoft.com/office/officeart/2005/8/layout/list1"/>
    <dgm:cxn modelId="{47544128-FCF1-4BF1-B4C9-0FF4F7FAF43D}" type="presParOf" srcId="{4C032895-7523-45F1-9309-B268F7154554}" destId="{F9DA7CFE-1863-43A5-811B-2014D8C4F899}" srcOrd="8" destOrd="0" presId="urn:microsoft.com/office/officeart/2005/8/layout/list1"/>
    <dgm:cxn modelId="{8207432F-2EBC-4C9A-B9B2-DF502E8A9831}" type="presParOf" srcId="{F9DA7CFE-1863-43A5-811B-2014D8C4F899}" destId="{E67648C1-23FF-4CE9-B18C-7FB3EAD36FA0}" srcOrd="0" destOrd="0" presId="urn:microsoft.com/office/officeart/2005/8/layout/list1"/>
    <dgm:cxn modelId="{7C591596-2E50-45C2-A9A7-5EDFCDB03160}" type="presParOf" srcId="{F9DA7CFE-1863-43A5-811B-2014D8C4F899}" destId="{B6427BA0-9780-491A-8248-42E0EC32CD66}" srcOrd="1" destOrd="0" presId="urn:microsoft.com/office/officeart/2005/8/layout/list1"/>
    <dgm:cxn modelId="{A60E3917-1109-42BA-876C-9D08CF04AA13}" type="presParOf" srcId="{4C032895-7523-45F1-9309-B268F7154554}" destId="{32D121A1-51CE-4640-A0ED-1B0025A921A9}" srcOrd="9" destOrd="0" presId="urn:microsoft.com/office/officeart/2005/8/layout/list1"/>
    <dgm:cxn modelId="{85DBDC09-BD69-4CCB-B77D-2899A540F0B6}" type="presParOf" srcId="{4C032895-7523-45F1-9309-B268F7154554}" destId="{C29C322E-20C7-460E-B9E0-85053FCA9CF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BDC580-E741-4CE9-8226-D04EB879387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fi-FI"/>
        </a:p>
      </dgm:t>
    </dgm:pt>
    <dgm:pt modelId="{213882AB-F9A0-4D1F-ABFC-BC80E26F5D2F}">
      <dgm:prSet/>
      <dgm:spPr/>
      <dgm:t>
        <a:bodyPr/>
        <a:lstStyle/>
        <a:p>
          <a:pPr rtl="0"/>
          <a:r>
            <a:rPr lang="fi-FI" b="0" smtClean="0"/>
            <a:t>Transparency and legitimacy</a:t>
          </a:r>
          <a:endParaRPr lang="fi-FI"/>
        </a:p>
      </dgm:t>
    </dgm:pt>
    <dgm:pt modelId="{3F3AB8EA-426D-414C-98E3-4BFBBB36355E}" type="parTrans" cxnId="{B5D658DD-56AA-45DC-B05B-3BCCDEB24BAA}">
      <dgm:prSet/>
      <dgm:spPr/>
      <dgm:t>
        <a:bodyPr/>
        <a:lstStyle/>
        <a:p>
          <a:endParaRPr lang="fi-FI"/>
        </a:p>
      </dgm:t>
    </dgm:pt>
    <dgm:pt modelId="{656DF36B-9546-4DA6-BF08-74E5B88C9723}" type="sibTrans" cxnId="{B5D658DD-56AA-45DC-B05B-3BCCDEB24BAA}">
      <dgm:prSet/>
      <dgm:spPr/>
      <dgm:t>
        <a:bodyPr/>
        <a:lstStyle/>
        <a:p>
          <a:endParaRPr lang="fi-FI"/>
        </a:p>
      </dgm:t>
    </dgm:pt>
    <dgm:pt modelId="{D7EA0CEE-100E-4433-BAE2-19E01CE50494}">
      <dgm:prSet/>
      <dgm:spPr/>
      <dgm:t>
        <a:bodyPr/>
        <a:lstStyle/>
        <a:p>
          <a:pPr rtl="0"/>
          <a:r>
            <a:rPr lang="fi-FI" smtClean="0"/>
            <a:t>Benefiting the system as a whole</a:t>
          </a:r>
          <a:endParaRPr lang="fi-FI"/>
        </a:p>
      </dgm:t>
    </dgm:pt>
    <dgm:pt modelId="{7254662D-96B4-4576-9F33-24D3615B675F}" type="parTrans" cxnId="{D8557A2D-A7F4-48F7-B1A9-D318D7749640}">
      <dgm:prSet/>
      <dgm:spPr/>
      <dgm:t>
        <a:bodyPr/>
        <a:lstStyle/>
        <a:p>
          <a:endParaRPr lang="fi-FI"/>
        </a:p>
      </dgm:t>
    </dgm:pt>
    <dgm:pt modelId="{A085FAB4-40B9-45C7-9E0F-0E37784012C3}" type="sibTrans" cxnId="{D8557A2D-A7F4-48F7-B1A9-D318D7749640}">
      <dgm:prSet/>
      <dgm:spPr/>
      <dgm:t>
        <a:bodyPr/>
        <a:lstStyle/>
        <a:p>
          <a:endParaRPr lang="fi-FI"/>
        </a:p>
      </dgm:t>
    </dgm:pt>
    <dgm:pt modelId="{CD1D9FFA-A79E-4D58-B016-87765115E69D}">
      <dgm:prSet/>
      <dgm:spPr/>
      <dgm:t>
        <a:bodyPr/>
        <a:lstStyle/>
        <a:p>
          <a:pPr rtl="0"/>
          <a:r>
            <a:rPr lang="fi-FI" b="0" smtClean="0"/>
            <a:t>Bringing in valuable perspectives, e.g. NGO expertise</a:t>
          </a:r>
          <a:endParaRPr lang="fi-FI"/>
        </a:p>
      </dgm:t>
    </dgm:pt>
    <dgm:pt modelId="{07D40758-8110-4141-B0A8-10777D882F64}" type="parTrans" cxnId="{188609F4-D04F-4100-989D-5D3175F08B72}">
      <dgm:prSet/>
      <dgm:spPr/>
      <dgm:t>
        <a:bodyPr/>
        <a:lstStyle/>
        <a:p>
          <a:endParaRPr lang="fi-FI"/>
        </a:p>
      </dgm:t>
    </dgm:pt>
    <dgm:pt modelId="{55DF1916-7998-4548-8E1E-71F22D2916C1}" type="sibTrans" cxnId="{188609F4-D04F-4100-989D-5D3175F08B72}">
      <dgm:prSet/>
      <dgm:spPr/>
      <dgm:t>
        <a:bodyPr/>
        <a:lstStyle/>
        <a:p>
          <a:endParaRPr lang="fi-FI"/>
        </a:p>
      </dgm:t>
    </dgm:pt>
    <dgm:pt modelId="{544997F2-B186-4DA6-A80B-A57202A8C43E}">
      <dgm:prSet/>
      <dgm:spPr/>
      <dgm:t>
        <a:bodyPr/>
        <a:lstStyle/>
        <a:p>
          <a:pPr rtl="0"/>
          <a:r>
            <a:rPr lang="fi-FI" smtClean="0"/>
            <a:t>Improving substantive quality of awards</a:t>
          </a:r>
          <a:endParaRPr lang="fi-FI"/>
        </a:p>
      </dgm:t>
    </dgm:pt>
    <dgm:pt modelId="{7F0B9D6C-78A8-4AA4-9CA5-23797374A582}" type="parTrans" cxnId="{7238954A-B34F-4303-8246-DA7D91772951}">
      <dgm:prSet/>
      <dgm:spPr/>
      <dgm:t>
        <a:bodyPr/>
        <a:lstStyle/>
        <a:p>
          <a:endParaRPr lang="fi-FI"/>
        </a:p>
      </dgm:t>
    </dgm:pt>
    <dgm:pt modelId="{330043A6-AC9F-4262-8643-65E1592F3606}" type="sibTrans" cxnId="{7238954A-B34F-4303-8246-DA7D91772951}">
      <dgm:prSet/>
      <dgm:spPr/>
      <dgm:t>
        <a:bodyPr/>
        <a:lstStyle/>
        <a:p>
          <a:endParaRPr lang="fi-FI"/>
        </a:p>
      </dgm:t>
    </dgm:pt>
    <dgm:pt modelId="{A0CFDBDA-F319-457E-BEED-66BEA519DE56}">
      <dgm:prSet/>
      <dgm:spPr/>
      <dgm:t>
        <a:bodyPr/>
        <a:lstStyle/>
        <a:p>
          <a:pPr rtl="0"/>
          <a:r>
            <a:rPr lang="fi-FI" b="0" smtClean="0"/>
            <a:t>Preventing fragmentation of international law by allowing viewpoints from supranational bodies (e.g. European Commission)</a:t>
          </a:r>
          <a:endParaRPr lang="fi-FI"/>
        </a:p>
      </dgm:t>
    </dgm:pt>
    <dgm:pt modelId="{89C908F6-9126-4737-8F11-8917B1CD41CA}" type="parTrans" cxnId="{C43014EF-9432-42E3-BBBF-ABFEEDEBC0D9}">
      <dgm:prSet/>
      <dgm:spPr/>
      <dgm:t>
        <a:bodyPr/>
        <a:lstStyle/>
        <a:p>
          <a:endParaRPr lang="fi-FI"/>
        </a:p>
      </dgm:t>
    </dgm:pt>
    <dgm:pt modelId="{9A28E92F-88E7-4CF0-8E6E-065A80CEC495}" type="sibTrans" cxnId="{C43014EF-9432-42E3-BBBF-ABFEEDEBC0D9}">
      <dgm:prSet/>
      <dgm:spPr/>
      <dgm:t>
        <a:bodyPr/>
        <a:lstStyle/>
        <a:p>
          <a:endParaRPr lang="fi-FI"/>
        </a:p>
      </dgm:t>
    </dgm:pt>
    <dgm:pt modelId="{E3459219-4DEF-442C-85CA-C5F8D0E301FF}" type="pres">
      <dgm:prSet presAssocID="{87BDC580-E741-4CE9-8226-D04EB879387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3E052A07-FF9B-4B72-8BF8-F8EFA8AED155}" type="pres">
      <dgm:prSet presAssocID="{87BDC580-E741-4CE9-8226-D04EB879387F}" presName="arrow" presStyleLbl="bgShp" presStyleIdx="0" presStyleCnt="1"/>
      <dgm:spPr/>
    </dgm:pt>
    <dgm:pt modelId="{CECF3D7C-5AF9-4E6E-A885-AA1A66F07609}" type="pres">
      <dgm:prSet presAssocID="{87BDC580-E741-4CE9-8226-D04EB879387F}" presName="linearProcess" presStyleCnt="0"/>
      <dgm:spPr/>
    </dgm:pt>
    <dgm:pt modelId="{7D6AE80A-4237-4CC4-A60C-EB08865DAF2D}" type="pres">
      <dgm:prSet presAssocID="{213882AB-F9A0-4D1F-ABFC-BC80E26F5D2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98032C5-BD7C-4299-A086-BB64C737C31B}" type="pres">
      <dgm:prSet presAssocID="{656DF36B-9546-4DA6-BF08-74E5B88C9723}" presName="sibTrans" presStyleCnt="0"/>
      <dgm:spPr/>
    </dgm:pt>
    <dgm:pt modelId="{BC4E3A02-AF18-4626-8BF8-CFB0E2E50965}" type="pres">
      <dgm:prSet presAssocID="{CD1D9FFA-A79E-4D58-B016-87765115E69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033190B-97CA-4490-842B-FE9B8D663971}" type="pres">
      <dgm:prSet presAssocID="{55DF1916-7998-4548-8E1E-71F22D2916C1}" presName="sibTrans" presStyleCnt="0"/>
      <dgm:spPr/>
    </dgm:pt>
    <dgm:pt modelId="{ABD60781-10D4-457A-8214-15661D9C0085}" type="pres">
      <dgm:prSet presAssocID="{A0CFDBDA-F319-457E-BEED-66BEA519DE5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C43014EF-9432-42E3-BBBF-ABFEEDEBC0D9}" srcId="{87BDC580-E741-4CE9-8226-D04EB879387F}" destId="{A0CFDBDA-F319-457E-BEED-66BEA519DE56}" srcOrd="2" destOrd="0" parTransId="{89C908F6-9126-4737-8F11-8917B1CD41CA}" sibTransId="{9A28E92F-88E7-4CF0-8E6E-065A80CEC495}"/>
    <dgm:cxn modelId="{0E4F78D5-3293-4223-98EB-95F63FE1C44D}" type="presOf" srcId="{87BDC580-E741-4CE9-8226-D04EB879387F}" destId="{E3459219-4DEF-442C-85CA-C5F8D0E301FF}" srcOrd="0" destOrd="0" presId="urn:microsoft.com/office/officeart/2005/8/layout/hProcess9"/>
    <dgm:cxn modelId="{76616707-3227-433E-A44C-6BED6066C7C4}" type="presOf" srcId="{213882AB-F9A0-4D1F-ABFC-BC80E26F5D2F}" destId="{7D6AE80A-4237-4CC4-A60C-EB08865DAF2D}" srcOrd="0" destOrd="0" presId="urn:microsoft.com/office/officeart/2005/8/layout/hProcess9"/>
    <dgm:cxn modelId="{91428447-4F84-456A-A16E-CC3ED5294B16}" type="presOf" srcId="{544997F2-B186-4DA6-A80B-A57202A8C43E}" destId="{BC4E3A02-AF18-4626-8BF8-CFB0E2E50965}" srcOrd="0" destOrd="1" presId="urn:microsoft.com/office/officeart/2005/8/layout/hProcess9"/>
    <dgm:cxn modelId="{2DE4CCB3-1912-4567-A7B2-F8FA3DBDEFC9}" type="presOf" srcId="{CD1D9FFA-A79E-4D58-B016-87765115E69D}" destId="{BC4E3A02-AF18-4626-8BF8-CFB0E2E50965}" srcOrd="0" destOrd="0" presId="urn:microsoft.com/office/officeart/2005/8/layout/hProcess9"/>
    <dgm:cxn modelId="{7238954A-B34F-4303-8246-DA7D91772951}" srcId="{CD1D9FFA-A79E-4D58-B016-87765115E69D}" destId="{544997F2-B186-4DA6-A80B-A57202A8C43E}" srcOrd="0" destOrd="0" parTransId="{7F0B9D6C-78A8-4AA4-9CA5-23797374A582}" sibTransId="{330043A6-AC9F-4262-8643-65E1592F3606}"/>
    <dgm:cxn modelId="{B5D658DD-56AA-45DC-B05B-3BCCDEB24BAA}" srcId="{87BDC580-E741-4CE9-8226-D04EB879387F}" destId="{213882AB-F9A0-4D1F-ABFC-BC80E26F5D2F}" srcOrd="0" destOrd="0" parTransId="{3F3AB8EA-426D-414C-98E3-4BFBBB36355E}" sibTransId="{656DF36B-9546-4DA6-BF08-74E5B88C9723}"/>
    <dgm:cxn modelId="{D8557A2D-A7F4-48F7-B1A9-D318D7749640}" srcId="{213882AB-F9A0-4D1F-ABFC-BC80E26F5D2F}" destId="{D7EA0CEE-100E-4433-BAE2-19E01CE50494}" srcOrd="0" destOrd="0" parTransId="{7254662D-96B4-4576-9F33-24D3615B675F}" sibTransId="{A085FAB4-40B9-45C7-9E0F-0E37784012C3}"/>
    <dgm:cxn modelId="{F32D04D0-D576-4C65-AF06-C9E1BF6568BC}" type="presOf" srcId="{A0CFDBDA-F319-457E-BEED-66BEA519DE56}" destId="{ABD60781-10D4-457A-8214-15661D9C0085}" srcOrd="0" destOrd="0" presId="urn:microsoft.com/office/officeart/2005/8/layout/hProcess9"/>
    <dgm:cxn modelId="{188609F4-D04F-4100-989D-5D3175F08B72}" srcId="{87BDC580-E741-4CE9-8226-D04EB879387F}" destId="{CD1D9FFA-A79E-4D58-B016-87765115E69D}" srcOrd="1" destOrd="0" parTransId="{07D40758-8110-4141-B0A8-10777D882F64}" sibTransId="{55DF1916-7998-4548-8E1E-71F22D2916C1}"/>
    <dgm:cxn modelId="{75061467-ED31-47F9-A91A-38D535064279}" type="presOf" srcId="{D7EA0CEE-100E-4433-BAE2-19E01CE50494}" destId="{7D6AE80A-4237-4CC4-A60C-EB08865DAF2D}" srcOrd="0" destOrd="1" presId="urn:microsoft.com/office/officeart/2005/8/layout/hProcess9"/>
    <dgm:cxn modelId="{3758587F-2313-4860-8546-C3F60E47A977}" type="presParOf" srcId="{E3459219-4DEF-442C-85CA-C5F8D0E301FF}" destId="{3E052A07-FF9B-4B72-8BF8-F8EFA8AED155}" srcOrd="0" destOrd="0" presId="urn:microsoft.com/office/officeart/2005/8/layout/hProcess9"/>
    <dgm:cxn modelId="{F767B55C-12BC-49F3-AE41-92EA646CD333}" type="presParOf" srcId="{E3459219-4DEF-442C-85CA-C5F8D0E301FF}" destId="{CECF3D7C-5AF9-4E6E-A885-AA1A66F07609}" srcOrd="1" destOrd="0" presId="urn:microsoft.com/office/officeart/2005/8/layout/hProcess9"/>
    <dgm:cxn modelId="{2AABCD3E-570F-43D1-8A7E-4947F92CB028}" type="presParOf" srcId="{CECF3D7C-5AF9-4E6E-A885-AA1A66F07609}" destId="{7D6AE80A-4237-4CC4-A60C-EB08865DAF2D}" srcOrd="0" destOrd="0" presId="urn:microsoft.com/office/officeart/2005/8/layout/hProcess9"/>
    <dgm:cxn modelId="{94049A05-C3E7-4464-A900-A54AC5ABD978}" type="presParOf" srcId="{CECF3D7C-5AF9-4E6E-A885-AA1A66F07609}" destId="{798032C5-BD7C-4299-A086-BB64C737C31B}" srcOrd="1" destOrd="0" presId="urn:microsoft.com/office/officeart/2005/8/layout/hProcess9"/>
    <dgm:cxn modelId="{662BFE51-85C8-436C-B274-17888E1F0671}" type="presParOf" srcId="{CECF3D7C-5AF9-4E6E-A885-AA1A66F07609}" destId="{BC4E3A02-AF18-4626-8BF8-CFB0E2E50965}" srcOrd="2" destOrd="0" presId="urn:microsoft.com/office/officeart/2005/8/layout/hProcess9"/>
    <dgm:cxn modelId="{DF09A74B-BA6D-4A7F-9F3B-E4E28319AA9D}" type="presParOf" srcId="{CECF3D7C-5AF9-4E6E-A885-AA1A66F07609}" destId="{1033190B-97CA-4490-842B-FE9B8D663971}" srcOrd="3" destOrd="0" presId="urn:microsoft.com/office/officeart/2005/8/layout/hProcess9"/>
    <dgm:cxn modelId="{C1617A94-982B-412F-8C0E-67B1C58E5E49}" type="presParOf" srcId="{CECF3D7C-5AF9-4E6E-A885-AA1A66F07609}" destId="{ABD60781-10D4-457A-8214-15661D9C008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AB9F2-610D-4121-92CD-A7A61D5F6A2F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/>
            <a:t>SCC </a:t>
          </a:r>
          <a:r>
            <a:rPr lang="sv-SE" sz="2300" kern="1200" dirty="0" err="1" smtClean="0"/>
            <a:t>introduced</a:t>
          </a:r>
          <a:r>
            <a:rPr lang="sv-SE" sz="2300" kern="1200" dirty="0" smtClean="0"/>
            <a:t> new </a:t>
          </a:r>
          <a:r>
            <a:rPr lang="sv-SE" sz="2300" kern="1200" dirty="0" err="1" smtClean="0"/>
            <a:t>Arbitration</a:t>
          </a:r>
          <a:r>
            <a:rPr lang="sv-SE" sz="2300" kern="1200" dirty="0" smtClean="0"/>
            <a:t> </a:t>
          </a:r>
          <a:r>
            <a:rPr lang="sv-SE" sz="2300" kern="1200" dirty="0" err="1" smtClean="0"/>
            <a:t>Rules</a:t>
          </a:r>
          <a:r>
            <a:rPr lang="sv-SE" sz="2300" kern="1200" dirty="0" smtClean="0"/>
            <a:t> in 2017</a:t>
          </a:r>
          <a:endParaRPr lang="fi-FI" sz="2300" kern="1200" dirty="0"/>
        </a:p>
      </dsp:txBody>
      <dsp:txXfrm>
        <a:off x="744" y="145603"/>
        <a:ext cx="2902148" cy="1741289"/>
      </dsp:txXfrm>
    </dsp:sp>
    <dsp:sp modelId="{FBF9B667-0882-4EF6-94AD-8DF3F9CA278F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/>
            <a:t>Appendix III: special </a:t>
          </a:r>
          <a:r>
            <a:rPr lang="sv-SE" sz="2300" kern="1200" dirty="0" err="1" smtClean="0"/>
            <a:t>rules</a:t>
          </a:r>
          <a:r>
            <a:rPr lang="sv-SE" sz="2300" kern="1200" dirty="0" smtClean="0"/>
            <a:t> for </a:t>
          </a:r>
          <a:r>
            <a:rPr lang="sv-SE" sz="2300" kern="1200" dirty="0" err="1" smtClean="0"/>
            <a:t>investor-state</a:t>
          </a:r>
          <a:r>
            <a:rPr lang="sv-SE" sz="2300" kern="1200" dirty="0" smtClean="0"/>
            <a:t> </a:t>
          </a:r>
          <a:r>
            <a:rPr lang="sv-SE" sz="2300" kern="1200" dirty="0" err="1" smtClean="0"/>
            <a:t>arbitrations</a:t>
          </a:r>
          <a:endParaRPr lang="fi-FI" sz="2300" kern="1200" dirty="0"/>
        </a:p>
      </dsp:txBody>
      <dsp:txXfrm>
        <a:off x="3193107" y="145603"/>
        <a:ext cx="2902148" cy="1741289"/>
      </dsp:txXfrm>
    </dsp:sp>
    <dsp:sp modelId="{2AC5A8F5-F6B4-4FCC-97DE-637E3F2CEEA0}">
      <dsp:nvSpPr>
        <dsp:cNvPr id="0" name=""/>
        <dsp:cNvSpPr/>
      </dsp:nvSpPr>
      <dsp:spPr>
        <a:xfrm>
          <a:off x="1596925" y="2177107"/>
          <a:ext cx="2902148" cy="174128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300" kern="1200" dirty="0" smtClean="0"/>
            <a:t>Appendix III has </a:t>
          </a:r>
          <a:r>
            <a:rPr lang="sv-SE" sz="2300" kern="1200" dirty="0" err="1" smtClean="0"/>
            <a:t>two</a:t>
          </a:r>
          <a:r>
            <a:rPr lang="sv-SE" sz="2300" kern="1200" dirty="0" smtClean="0"/>
            <a:t> </a:t>
          </a:r>
          <a:r>
            <a:rPr lang="sv-SE" sz="2300" kern="1200" dirty="0" err="1" smtClean="0"/>
            <a:t>Articles</a:t>
          </a:r>
          <a:r>
            <a:rPr lang="sv-SE" sz="2300" kern="1200" dirty="0" smtClean="0"/>
            <a:t> (Art. 3 and Art. 4) </a:t>
          </a:r>
          <a:r>
            <a:rPr lang="sv-SE" sz="2300" kern="1200" dirty="0" err="1" smtClean="0"/>
            <a:t>that</a:t>
          </a:r>
          <a:r>
            <a:rPr lang="sv-SE" sz="2300" kern="1200" dirty="0" smtClean="0"/>
            <a:t> deal </a:t>
          </a:r>
          <a:r>
            <a:rPr lang="sv-SE" sz="2300" kern="1200" dirty="0" err="1" smtClean="0"/>
            <a:t>with</a:t>
          </a:r>
          <a:r>
            <a:rPr lang="sv-SE" sz="2300" kern="1200" dirty="0" smtClean="0"/>
            <a:t> </a:t>
          </a:r>
          <a:r>
            <a:rPr lang="sv-SE" sz="2300" kern="1200" dirty="0" err="1" smtClean="0"/>
            <a:t>third</a:t>
          </a:r>
          <a:r>
            <a:rPr lang="sv-SE" sz="2300" kern="1200" dirty="0" smtClean="0"/>
            <a:t> party-intervention</a:t>
          </a:r>
          <a:endParaRPr lang="fi-FI" sz="2300" kern="1200" dirty="0"/>
        </a:p>
      </dsp:txBody>
      <dsp:txXfrm>
        <a:off x="1596925" y="21771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B0991-1187-4082-9FB8-78900E49C336}">
      <dsp:nvSpPr>
        <dsp:cNvPr id="0" name=""/>
        <dsp:cNvSpPr/>
      </dsp:nvSpPr>
      <dsp:spPr>
        <a:xfrm>
          <a:off x="0" y="23766"/>
          <a:ext cx="8229600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0" kern="1200" dirty="0" err="1" smtClean="0"/>
            <a:t>Article</a:t>
          </a:r>
          <a:r>
            <a:rPr lang="fi-FI" sz="1800" b="0" kern="1200" dirty="0" smtClean="0"/>
            <a:t> 3:</a:t>
          </a:r>
          <a:endParaRPr lang="fi-FI" sz="1800" kern="1200" dirty="0"/>
        </a:p>
      </dsp:txBody>
      <dsp:txXfrm>
        <a:off x="21075" y="44841"/>
        <a:ext cx="8187450" cy="389580"/>
      </dsp:txXfrm>
    </dsp:sp>
    <dsp:sp modelId="{426CD5A6-674C-4295-B0F1-9D47604D809D}">
      <dsp:nvSpPr>
        <dsp:cNvPr id="0" name=""/>
        <dsp:cNvSpPr/>
      </dsp:nvSpPr>
      <dsp:spPr>
        <a:xfrm>
          <a:off x="0" y="455496"/>
          <a:ext cx="8229600" cy="2323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2860" rIns="128016" bIns="22860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1400" kern="1200" dirty="0" err="1" smtClean="0"/>
            <a:t>Requires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consultation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with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the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parties</a:t>
          </a:r>
          <a:r>
            <a:rPr lang="fi-FI" sz="1400" kern="1200" dirty="0" smtClean="0"/>
            <a:t> </a:t>
          </a:r>
          <a:endParaRPr lang="fi-FI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1400" kern="1200" smtClean="0"/>
            <a:t>Gives tribunal discretion whether to allow intervention</a:t>
          </a:r>
          <a:endParaRPr lang="fi-FI" sz="1400" kern="120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1400" kern="1200" dirty="0" err="1" smtClean="0"/>
            <a:t>Lists</a:t>
          </a:r>
          <a:r>
            <a:rPr lang="fi-FI" sz="1400" kern="1200" dirty="0" smtClean="0"/>
            <a:t>  </a:t>
          </a:r>
          <a:r>
            <a:rPr lang="fi-FI" sz="1400" kern="1200" dirty="0" err="1" smtClean="0"/>
            <a:t>mandatory</a:t>
          </a:r>
          <a:r>
            <a:rPr lang="fi-FI" sz="1400" kern="1200" dirty="0" smtClean="0"/>
            <a:t>, </a:t>
          </a:r>
          <a:r>
            <a:rPr lang="fi-FI" sz="1400" i="1" kern="1200" dirty="0" err="1" smtClean="0"/>
            <a:t>but</a:t>
          </a:r>
          <a:r>
            <a:rPr lang="fi-FI" sz="1400" i="1" kern="1200" dirty="0" smtClean="0"/>
            <a:t> </a:t>
          </a:r>
          <a:r>
            <a:rPr lang="fi-FI" sz="1400" i="1" kern="1200" dirty="0" err="1" smtClean="0"/>
            <a:t>not</a:t>
          </a:r>
          <a:r>
            <a:rPr lang="fi-FI" sz="1400" i="1" kern="1200" dirty="0" smtClean="0"/>
            <a:t> </a:t>
          </a:r>
          <a:r>
            <a:rPr lang="fi-FI" sz="1400" i="1" kern="1200" dirty="0" err="1" smtClean="0"/>
            <a:t>exhaustive</a:t>
          </a:r>
          <a:r>
            <a:rPr lang="fi-FI" sz="1400" kern="1200" dirty="0" smtClean="0"/>
            <a:t>, </a:t>
          </a:r>
          <a:r>
            <a:rPr lang="fi-FI" sz="1400" kern="1200" dirty="0" err="1" smtClean="0"/>
            <a:t>considerations</a:t>
          </a:r>
          <a:r>
            <a:rPr lang="fi-FI" sz="1400" kern="1200" dirty="0" smtClean="0"/>
            <a:t>:</a:t>
          </a:r>
          <a:endParaRPr lang="fi-FI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1400" kern="1200" dirty="0" err="1" smtClean="0"/>
            <a:t>the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interest</a:t>
          </a:r>
          <a:r>
            <a:rPr lang="fi-FI" sz="1400" kern="1200" dirty="0" smtClean="0"/>
            <a:t> of </a:t>
          </a:r>
          <a:r>
            <a:rPr lang="fi-FI" sz="1400" kern="1200" dirty="0" err="1" smtClean="0"/>
            <a:t>the</a:t>
          </a:r>
          <a:r>
            <a:rPr lang="fi-FI" sz="1400" kern="1200" dirty="0" smtClean="0"/>
            <a:t> Third Party in </a:t>
          </a:r>
          <a:r>
            <a:rPr lang="fi-FI" sz="1400" kern="1200" dirty="0" err="1" smtClean="0"/>
            <a:t>the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arbitration</a:t>
          </a:r>
          <a:endParaRPr lang="fi-FI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1400" kern="1200" dirty="0" err="1" smtClean="0"/>
            <a:t>if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the</a:t>
          </a:r>
          <a:r>
            <a:rPr lang="fi-FI" sz="1400" kern="1200" dirty="0" smtClean="0"/>
            <a:t> intervention </a:t>
          </a:r>
          <a:r>
            <a:rPr lang="fi-FI" sz="1400" kern="1200" dirty="0" err="1" smtClean="0"/>
            <a:t>would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assist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the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tribunal</a:t>
          </a:r>
          <a:r>
            <a:rPr lang="fi-FI" sz="1400" kern="1200" dirty="0" smtClean="0"/>
            <a:t> in </a:t>
          </a:r>
          <a:r>
            <a:rPr lang="fi-FI" sz="1400" kern="1200" dirty="0" err="1" smtClean="0"/>
            <a:t>determining</a:t>
          </a:r>
          <a:r>
            <a:rPr lang="fi-FI" sz="1400" kern="1200" dirty="0" smtClean="0"/>
            <a:t> a </a:t>
          </a:r>
          <a:r>
            <a:rPr lang="fi-FI" sz="1400" kern="1200" dirty="0" err="1" smtClean="0"/>
            <a:t>legal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or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factual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issue</a:t>
          </a:r>
          <a:endParaRPr lang="fi-FI" sz="1400" kern="1200" dirty="0"/>
        </a:p>
        <a:p>
          <a:pPr marL="228600" lvl="2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1400" kern="1200" dirty="0" err="1" smtClean="0"/>
            <a:t>other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relevant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circumstances</a:t>
          </a:r>
          <a:endParaRPr lang="fi-FI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1400" kern="1200" dirty="0" err="1" smtClean="0"/>
            <a:t>Requires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that</a:t>
          </a:r>
          <a:r>
            <a:rPr lang="fi-FI" sz="1400" kern="1200" dirty="0" smtClean="0"/>
            <a:t> intervention </a:t>
          </a:r>
          <a:r>
            <a:rPr lang="fi-FI" sz="1400" kern="1200" dirty="0" err="1" smtClean="0"/>
            <a:t>does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not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disrupt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or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unduly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burden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the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proceedings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or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unduly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prejudice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any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disputing</a:t>
          </a:r>
          <a:r>
            <a:rPr lang="fi-FI" sz="1400" kern="1200" dirty="0" smtClean="0"/>
            <a:t> party</a:t>
          </a:r>
          <a:endParaRPr lang="fi-FI" sz="1400" kern="1200" dirty="0"/>
        </a:p>
      </dsp:txBody>
      <dsp:txXfrm>
        <a:off x="0" y="455496"/>
        <a:ext cx="8229600" cy="2323618"/>
      </dsp:txXfrm>
    </dsp:sp>
    <dsp:sp modelId="{ED3E8A63-8ED7-45A7-8920-57B036FCB0DE}">
      <dsp:nvSpPr>
        <dsp:cNvPr id="0" name=""/>
        <dsp:cNvSpPr/>
      </dsp:nvSpPr>
      <dsp:spPr>
        <a:xfrm>
          <a:off x="0" y="2779115"/>
          <a:ext cx="8229600" cy="4317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0" kern="1200" dirty="0" err="1" smtClean="0"/>
            <a:t>The</a:t>
          </a:r>
          <a:r>
            <a:rPr lang="fi-FI" sz="1800" b="0" kern="1200" dirty="0" smtClean="0"/>
            <a:t> </a:t>
          </a:r>
          <a:r>
            <a:rPr lang="fi-FI" sz="1800" b="0" kern="1200" dirty="0" err="1" smtClean="0"/>
            <a:t>Articles</a:t>
          </a:r>
          <a:r>
            <a:rPr lang="fi-FI" sz="1800" b="0" kern="1200" dirty="0" smtClean="0"/>
            <a:t> in SCC Appendix III </a:t>
          </a:r>
          <a:r>
            <a:rPr lang="fi-FI" sz="1800" b="0" kern="1200" dirty="0" err="1" smtClean="0"/>
            <a:t>are</a:t>
          </a:r>
          <a:r>
            <a:rPr lang="fi-FI" sz="1800" b="0" kern="1200" dirty="0" smtClean="0"/>
            <a:t> </a:t>
          </a:r>
          <a:r>
            <a:rPr lang="fi-FI" sz="1800" b="0" kern="1200" dirty="0" err="1" smtClean="0"/>
            <a:t>detailed</a:t>
          </a:r>
          <a:r>
            <a:rPr lang="fi-FI" sz="1800" b="0" kern="1200" dirty="0" smtClean="0"/>
            <a:t> and </a:t>
          </a:r>
          <a:r>
            <a:rPr lang="fi-FI" sz="1800" b="0" kern="1200" dirty="0" err="1" smtClean="0"/>
            <a:t>has</a:t>
          </a:r>
          <a:r>
            <a:rPr lang="fi-FI" sz="1800" b="0" kern="1200" dirty="0" smtClean="0"/>
            <a:t> </a:t>
          </a:r>
          <a:r>
            <a:rPr lang="fi-FI" sz="1800" b="0" kern="1200" dirty="0" err="1" smtClean="0"/>
            <a:t>further</a:t>
          </a:r>
          <a:r>
            <a:rPr lang="fi-FI" sz="1800" b="0" kern="1200" dirty="0" smtClean="0"/>
            <a:t> </a:t>
          </a:r>
          <a:r>
            <a:rPr lang="fi-FI" sz="1800" b="0" kern="1200" dirty="0" err="1" smtClean="0"/>
            <a:t>components</a:t>
          </a:r>
          <a:endParaRPr lang="fi-FI" sz="1800" kern="1200" dirty="0"/>
        </a:p>
      </dsp:txBody>
      <dsp:txXfrm>
        <a:off x="21075" y="2800190"/>
        <a:ext cx="8187450" cy="3895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387B5-BD1F-43E2-9FD7-991BAA2418EB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B42B9-2D89-4C0D-85D3-046FE174C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9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42B9-2D89-4C0D-85D3-046FE174C5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164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8B42B9-2D89-4C0D-85D3-046FE174C5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78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Bridg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800"/>
            <a:ext cx="7772400" cy="1026000"/>
          </a:xfrm>
        </p:spPr>
        <p:txBody>
          <a:bodyPr anchor="b" anchorCtr="0"/>
          <a:lstStyle>
            <a:lvl1pPr algn="l">
              <a:defRPr sz="27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09300"/>
            <a:ext cx="6400800" cy="1314900"/>
          </a:xfrm>
        </p:spPr>
        <p:txBody>
          <a:bodyPr/>
          <a:lstStyle>
            <a:lvl1pPr marL="0" indent="0" algn="l">
              <a:buNone/>
              <a:defRPr sz="1350" b="0">
                <a:solidFill>
                  <a:srgbClr val="535353"/>
                </a:solidFill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00" y="4590000"/>
            <a:ext cx="1280163" cy="1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2206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– t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6707088" cy="858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457200" y="1267186"/>
            <a:ext cx="5903912" cy="302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9" name="Picture Placeholder 39"/>
          <p:cNvSpPr>
            <a:spLocks noGrp="1"/>
          </p:cNvSpPr>
          <p:nvPr>
            <p:ph type="pic" sz="quarter" idx="52"/>
          </p:nvPr>
        </p:nvSpPr>
        <p:spPr>
          <a:xfrm>
            <a:off x="7171487" y="0"/>
            <a:ext cx="1767600" cy="5144400"/>
          </a:xfrm>
        </p:spPr>
        <p:txBody>
          <a:bodyPr/>
          <a:lstStyle>
            <a:lvl1pPr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64863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– 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300"/>
            <a:ext cx="5482952" cy="3021300"/>
          </a:xfrm>
        </p:spPr>
        <p:txBody>
          <a:bodyPr/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</p:txBody>
      </p:sp>
      <p:sp>
        <p:nvSpPr>
          <p:cNvPr id="8" name="Picture Placeholder 39"/>
          <p:cNvSpPr>
            <a:spLocks noGrp="1"/>
          </p:cNvSpPr>
          <p:nvPr>
            <p:ph type="pic" sz="quarter" idx="52"/>
          </p:nvPr>
        </p:nvSpPr>
        <p:spPr>
          <a:xfrm>
            <a:off x="6544800" y="1350000"/>
            <a:ext cx="2602800" cy="2602800"/>
          </a:xfrm>
        </p:spPr>
        <p:txBody>
          <a:bodyPr/>
          <a:lstStyle>
            <a:lvl1pPr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9934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93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Recrui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>
              <a:buNone/>
              <a:defRPr baseline="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7784" y="2517744"/>
            <a:ext cx="6120680" cy="1026000"/>
          </a:xfrm>
        </p:spPr>
        <p:txBody>
          <a:bodyPr anchor="b"/>
          <a:lstStyle>
            <a:lvl1pPr algn="r">
              <a:defRPr sz="24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7784" y="3543858"/>
            <a:ext cx="6120680" cy="1147650"/>
          </a:xfrm>
        </p:spPr>
        <p:txBody>
          <a:bodyPr anchor="t"/>
          <a:lstStyle>
            <a:lvl1pPr marL="0" indent="0" algn="r">
              <a:buNone/>
              <a:defRPr sz="1350" b="0">
                <a:solidFill>
                  <a:srgbClr val="535353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200" y="4590000"/>
            <a:ext cx="1280163" cy="1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16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– contact+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39"/>
          <p:cNvSpPr>
            <a:spLocks noGrp="1"/>
          </p:cNvSpPr>
          <p:nvPr>
            <p:ph type="pic" sz="quarter" idx="52"/>
          </p:nvPr>
        </p:nvSpPr>
        <p:spPr>
          <a:xfrm>
            <a:off x="511200" y="1386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5475" y="1386000"/>
            <a:ext cx="2232248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 baseline="0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225475" y="1512000"/>
            <a:ext cx="2232248" cy="81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28000" y="1386000"/>
            <a:ext cx="4644000" cy="932400"/>
          </a:xfrm>
        </p:spPr>
        <p:txBody>
          <a:bodyPr lIns="0" tIns="0" rIns="0" bIns="0"/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[Insert pitch profile from intranet here – match destination formatting]</a:t>
            </a:r>
          </a:p>
        </p:txBody>
      </p:sp>
      <p:sp>
        <p:nvSpPr>
          <p:cNvPr id="22" name="Picture Placeholder 39"/>
          <p:cNvSpPr>
            <a:spLocks noGrp="1"/>
          </p:cNvSpPr>
          <p:nvPr>
            <p:ph type="pic" sz="quarter" idx="53"/>
          </p:nvPr>
        </p:nvSpPr>
        <p:spPr>
          <a:xfrm>
            <a:off x="511200" y="2430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25475" y="2430000"/>
            <a:ext cx="2232248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 baseline="0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55" hasCustomPrompt="1"/>
          </p:nvPr>
        </p:nvSpPr>
        <p:spPr>
          <a:xfrm>
            <a:off x="1225475" y="2556000"/>
            <a:ext cx="2232248" cy="81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3528000" y="2430000"/>
            <a:ext cx="4644000" cy="932400"/>
          </a:xfrm>
        </p:spPr>
        <p:txBody>
          <a:bodyPr lIns="0" tIns="0" rIns="0" bIns="0"/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[Insert pitch profile from intranet here – match destination formatting]</a:t>
            </a:r>
          </a:p>
        </p:txBody>
      </p:sp>
      <p:sp>
        <p:nvSpPr>
          <p:cNvPr id="23" name="Picture Placeholder 39"/>
          <p:cNvSpPr>
            <a:spLocks noGrp="1"/>
          </p:cNvSpPr>
          <p:nvPr>
            <p:ph type="pic" sz="quarter" idx="54"/>
          </p:nvPr>
        </p:nvSpPr>
        <p:spPr>
          <a:xfrm>
            <a:off x="511200" y="3474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1225475" y="3474000"/>
            <a:ext cx="2232248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56" hasCustomPrompt="1"/>
          </p:nvPr>
        </p:nvSpPr>
        <p:spPr>
          <a:xfrm>
            <a:off x="1225475" y="3600000"/>
            <a:ext cx="2232248" cy="81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3528000" y="3474000"/>
            <a:ext cx="4644000" cy="932400"/>
          </a:xfrm>
        </p:spPr>
        <p:txBody>
          <a:bodyPr lIns="0" tIns="0" rIns="0" bIns="0"/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[Insert pitch profile from intranet here – match destination formatting]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5475" y="1152922"/>
            <a:ext cx="48244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sz="1200" baseline="0" dirty="0" smtClean="0">
                <a:solidFill>
                  <a:srgbClr val="535353"/>
                </a:solidFill>
                <a:effectLst/>
              </a:rPr>
              <a:t>Contact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225475" y="1337587"/>
            <a:ext cx="6948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7282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– contact+role+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1225475" y="1337587"/>
            <a:ext cx="6948000" cy="0"/>
          </a:xfrm>
          <a:prstGeom prst="line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28000" y="1152922"/>
            <a:ext cx="274178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sz="1200" baseline="0" dirty="0" smtClean="0">
                <a:solidFill>
                  <a:srgbClr val="535353"/>
                </a:solidFill>
                <a:effectLst/>
              </a:rPr>
              <a:t>Role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652000" y="1152922"/>
            <a:ext cx="1375576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r>
              <a:rPr lang="en-US" sz="1200" baseline="0" dirty="0" smtClean="0">
                <a:solidFill>
                  <a:srgbClr val="535353"/>
                </a:solidFill>
                <a:effectLst/>
              </a:rPr>
              <a:t>Primary focus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25475" y="1152922"/>
            <a:ext cx="482440" cy="18466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0" tIns="0" rIns="0" bIns="0" rtlCol="0">
            <a:spAutoFit/>
          </a:bodyPr>
          <a:lstStyle/>
          <a:p>
            <a:r>
              <a:rPr lang="en-US" sz="1200" baseline="0" dirty="0" smtClean="0">
                <a:solidFill>
                  <a:srgbClr val="535353"/>
                </a:solidFill>
                <a:effectLst/>
              </a:rPr>
              <a:t>Contact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Picture Placeholder 39"/>
          <p:cNvSpPr>
            <a:spLocks noGrp="1"/>
          </p:cNvSpPr>
          <p:nvPr>
            <p:ph type="pic" sz="quarter" idx="52"/>
          </p:nvPr>
        </p:nvSpPr>
        <p:spPr>
          <a:xfrm>
            <a:off x="511200" y="1386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225475" y="1386000"/>
            <a:ext cx="2232248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 baseline="0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1225475" y="1512000"/>
            <a:ext cx="2232248" cy="81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3528000" y="1386000"/>
            <a:ext cx="2035991" cy="932400"/>
          </a:xfrm>
        </p:spPr>
        <p:txBody>
          <a:bodyPr lIns="0" tIns="0" rIns="0" bIns="0"/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[Over-all relationship responsible partner in Finland]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7" hasCustomPrompt="1"/>
          </p:nvPr>
        </p:nvSpPr>
        <p:spPr>
          <a:xfrm>
            <a:off x="5652000" y="1386000"/>
            <a:ext cx="2520000" cy="932400"/>
          </a:xfrm>
        </p:spPr>
        <p:txBody>
          <a:bodyPr lIns="0" tIns="0" rIns="0" bIns="0"/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 baseline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[To handle the overall relationship and to lead </a:t>
            </a:r>
            <a:r>
              <a:rPr lang="en-US" dirty="0" err="1" smtClean="0"/>
              <a:t>Roschier´s</a:t>
            </a:r>
            <a:r>
              <a:rPr lang="en-US" dirty="0" smtClean="0"/>
              <a:t> Finnish Team]</a:t>
            </a:r>
          </a:p>
        </p:txBody>
      </p:sp>
      <p:sp>
        <p:nvSpPr>
          <p:cNvPr id="22" name="Picture Placeholder 39"/>
          <p:cNvSpPr>
            <a:spLocks noGrp="1"/>
          </p:cNvSpPr>
          <p:nvPr>
            <p:ph type="pic" sz="quarter" idx="53"/>
          </p:nvPr>
        </p:nvSpPr>
        <p:spPr>
          <a:xfrm>
            <a:off x="511200" y="2430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225475" y="2430000"/>
            <a:ext cx="2232248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 baseline="0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55" hasCustomPrompt="1"/>
          </p:nvPr>
        </p:nvSpPr>
        <p:spPr>
          <a:xfrm>
            <a:off x="1225475" y="2556000"/>
            <a:ext cx="2232248" cy="81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8" hasCustomPrompt="1"/>
          </p:nvPr>
        </p:nvSpPr>
        <p:spPr>
          <a:xfrm>
            <a:off x="3528000" y="2430000"/>
            <a:ext cx="2035991" cy="932400"/>
          </a:xfrm>
        </p:spPr>
        <p:txBody>
          <a:bodyPr lIns="0" tIns="0" rIns="0" bIns="0"/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[Over-all relationship responsible partner in Finland]</a:t>
            </a:r>
          </a:p>
        </p:txBody>
      </p:sp>
      <p:sp>
        <p:nvSpPr>
          <p:cNvPr id="29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5652000" y="2430000"/>
            <a:ext cx="2520000" cy="932400"/>
          </a:xfrm>
        </p:spPr>
        <p:txBody>
          <a:bodyPr lIns="0" tIns="0" rIns="0" bIns="0"/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 baseline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[To handle the overall relationship and to lead </a:t>
            </a:r>
            <a:r>
              <a:rPr lang="en-US" dirty="0" err="1" smtClean="0"/>
              <a:t>Roschier´s</a:t>
            </a:r>
            <a:r>
              <a:rPr lang="en-US" dirty="0" smtClean="0"/>
              <a:t> Finnish Team]</a:t>
            </a:r>
          </a:p>
        </p:txBody>
      </p:sp>
      <p:sp>
        <p:nvSpPr>
          <p:cNvPr id="23" name="Picture Placeholder 39"/>
          <p:cNvSpPr>
            <a:spLocks noGrp="1"/>
          </p:cNvSpPr>
          <p:nvPr>
            <p:ph type="pic" sz="quarter" idx="54"/>
          </p:nvPr>
        </p:nvSpPr>
        <p:spPr>
          <a:xfrm>
            <a:off x="511200" y="3474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1225475" y="3474000"/>
            <a:ext cx="2232248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56" hasCustomPrompt="1"/>
          </p:nvPr>
        </p:nvSpPr>
        <p:spPr>
          <a:xfrm>
            <a:off x="1225475" y="3600000"/>
            <a:ext cx="2232248" cy="81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3528000" y="3474000"/>
            <a:ext cx="2035991" cy="932400"/>
          </a:xfrm>
        </p:spPr>
        <p:txBody>
          <a:bodyPr lIns="0" tIns="0" rIns="0" bIns="0"/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[Over-all relationship responsible partner in Finland]</a:t>
            </a:r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31" hasCustomPrompt="1"/>
          </p:nvPr>
        </p:nvSpPr>
        <p:spPr>
          <a:xfrm>
            <a:off x="5652000" y="3474000"/>
            <a:ext cx="2520000" cy="932400"/>
          </a:xfrm>
        </p:spPr>
        <p:txBody>
          <a:bodyPr lIns="0" tIns="0" rIns="0" bIns="0"/>
          <a:lstStyle>
            <a:lvl1pPr marL="0" indent="0">
              <a:lnSpc>
                <a:spcPts val="8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 baseline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[To handle the overall relationship and to lead </a:t>
            </a:r>
            <a:r>
              <a:rPr lang="en-US" dirty="0" err="1" smtClean="0"/>
              <a:t>Roschier´s</a:t>
            </a:r>
            <a:r>
              <a:rPr lang="en-US" dirty="0" smtClean="0"/>
              <a:t> Finnish Team]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88383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– 6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4" name="Picture Placeholder 39"/>
          <p:cNvSpPr>
            <a:spLocks noGrp="1"/>
          </p:cNvSpPr>
          <p:nvPr>
            <p:ph type="pic" sz="quarter" idx="54"/>
          </p:nvPr>
        </p:nvSpPr>
        <p:spPr>
          <a:xfrm>
            <a:off x="511200" y="1386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366341" y="1386000"/>
            <a:ext cx="2520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1" dirty="0" smtClean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70" hasCustomPrompt="1"/>
          </p:nvPr>
        </p:nvSpPr>
        <p:spPr>
          <a:xfrm>
            <a:off x="1368000" y="1512000"/>
            <a:ext cx="2520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[Practice area]</a:t>
            </a:r>
          </a:p>
        </p:txBody>
      </p:sp>
      <p:sp>
        <p:nvSpPr>
          <p:cNvPr id="25" name="Picture Placeholder 39"/>
          <p:cNvSpPr>
            <a:spLocks noGrp="1"/>
          </p:cNvSpPr>
          <p:nvPr>
            <p:ph type="pic" sz="quarter" idx="55"/>
          </p:nvPr>
        </p:nvSpPr>
        <p:spPr>
          <a:xfrm>
            <a:off x="511200" y="2430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1368000" y="2430000"/>
            <a:ext cx="2520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1" dirty="0" smtClean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71" hasCustomPrompt="1"/>
          </p:nvPr>
        </p:nvSpPr>
        <p:spPr>
          <a:xfrm>
            <a:off x="1368000" y="2556000"/>
            <a:ext cx="2520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[Practice area]</a:t>
            </a:r>
          </a:p>
        </p:txBody>
      </p:sp>
      <p:sp>
        <p:nvSpPr>
          <p:cNvPr id="26" name="Picture Placeholder 39"/>
          <p:cNvSpPr>
            <a:spLocks noGrp="1"/>
          </p:cNvSpPr>
          <p:nvPr>
            <p:ph type="pic" sz="quarter" idx="56"/>
          </p:nvPr>
        </p:nvSpPr>
        <p:spPr>
          <a:xfrm>
            <a:off x="511200" y="3474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6" hasCustomPrompt="1"/>
          </p:nvPr>
        </p:nvSpPr>
        <p:spPr>
          <a:xfrm>
            <a:off x="1368000" y="3474000"/>
            <a:ext cx="2520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1" dirty="0" smtClean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72" hasCustomPrompt="1"/>
          </p:nvPr>
        </p:nvSpPr>
        <p:spPr>
          <a:xfrm>
            <a:off x="1368000" y="3600000"/>
            <a:ext cx="2520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[Practice area]</a:t>
            </a:r>
          </a:p>
        </p:txBody>
      </p:sp>
      <p:sp>
        <p:nvSpPr>
          <p:cNvPr id="27" name="Picture Placeholder 39"/>
          <p:cNvSpPr>
            <a:spLocks noGrp="1"/>
          </p:cNvSpPr>
          <p:nvPr>
            <p:ph type="pic" sz="quarter" idx="57"/>
          </p:nvPr>
        </p:nvSpPr>
        <p:spPr>
          <a:xfrm>
            <a:off x="4583875" y="1386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5428800" y="1386000"/>
            <a:ext cx="2520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1" dirty="0" smtClean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73" hasCustomPrompt="1"/>
          </p:nvPr>
        </p:nvSpPr>
        <p:spPr>
          <a:xfrm>
            <a:off x="5428800" y="3600000"/>
            <a:ext cx="2520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[Practice area]</a:t>
            </a:r>
          </a:p>
        </p:txBody>
      </p:sp>
      <p:sp>
        <p:nvSpPr>
          <p:cNvPr id="28" name="Picture Placeholder 39"/>
          <p:cNvSpPr>
            <a:spLocks noGrp="1"/>
          </p:cNvSpPr>
          <p:nvPr>
            <p:ph type="pic" sz="quarter" idx="58"/>
          </p:nvPr>
        </p:nvSpPr>
        <p:spPr>
          <a:xfrm>
            <a:off x="4583875" y="2430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5428800" y="2430000"/>
            <a:ext cx="2520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1" dirty="0" smtClean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74" hasCustomPrompt="1"/>
          </p:nvPr>
        </p:nvSpPr>
        <p:spPr>
          <a:xfrm>
            <a:off x="5428800" y="2556000"/>
            <a:ext cx="2520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[Practice area]</a:t>
            </a:r>
          </a:p>
        </p:txBody>
      </p:sp>
      <p:sp>
        <p:nvSpPr>
          <p:cNvPr id="30" name="Picture Placeholder 39"/>
          <p:cNvSpPr>
            <a:spLocks noGrp="1"/>
          </p:cNvSpPr>
          <p:nvPr>
            <p:ph type="pic" sz="quarter" idx="59"/>
          </p:nvPr>
        </p:nvSpPr>
        <p:spPr>
          <a:xfrm>
            <a:off x="4583875" y="3474000"/>
            <a:ext cx="622800" cy="9324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5428800" y="3474000"/>
            <a:ext cx="2520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800" b="1" dirty="0" smtClean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[Name]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75" hasCustomPrompt="1"/>
          </p:nvPr>
        </p:nvSpPr>
        <p:spPr>
          <a:xfrm>
            <a:off x="5428800" y="1512000"/>
            <a:ext cx="2520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[Practice area]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31683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– 9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50"/>
          </p:nvPr>
        </p:nvSpPr>
        <p:spPr>
          <a:xfrm>
            <a:off x="511200" y="1386000"/>
            <a:ext cx="540000" cy="810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88000" y="1386000"/>
            <a:ext cx="1872208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 of lawyer]</a:t>
            </a:r>
          </a:p>
        </p:txBody>
      </p:sp>
      <p:sp>
        <p:nvSpPr>
          <p:cNvPr id="39" name="Text Placeholder 8"/>
          <p:cNvSpPr>
            <a:spLocks noGrp="1"/>
          </p:cNvSpPr>
          <p:nvPr>
            <p:ph type="body" sz="quarter" idx="70" hasCustomPrompt="1"/>
          </p:nvPr>
        </p:nvSpPr>
        <p:spPr>
          <a:xfrm>
            <a:off x="1188000" y="1512000"/>
            <a:ext cx="1872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41" name="Picture Placeholder 39"/>
          <p:cNvSpPr>
            <a:spLocks noGrp="1"/>
          </p:cNvSpPr>
          <p:nvPr>
            <p:ph type="pic" sz="quarter" idx="51"/>
          </p:nvPr>
        </p:nvSpPr>
        <p:spPr>
          <a:xfrm>
            <a:off x="511200" y="2430000"/>
            <a:ext cx="540000" cy="810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1188000" y="2430000"/>
            <a:ext cx="1872208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 of lawyer]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71" hasCustomPrompt="1"/>
          </p:nvPr>
        </p:nvSpPr>
        <p:spPr>
          <a:xfrm>
            <a:off x="1188000" y="2556000"/>
            <a:ext cx="1872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smtClean="0"/>
              <a:t>[Title]</a:t>
            </a:r>
            <a:br>
              <a:rPr lang="en-US" smtClean="0"/>
            </a:br>
            <a:r>
              <a:rPr lang="en-US" smtClean="0"/>
              <a:t>[Tel.]</a:t>
            </a:r>
            <a:br>
              <a:rPr lang="en-US" smtClean="0"/>
            </a:br>
            <a:r>
              <a:rPr lang="en-US" smtClean="0"/>
              <a:t>[e-mail]</a:t>
            </a:r>
            <a:endParaRPr lang="en-US" dirty="0" smtClean="0"/>
          </a:p>
        </p:txBody>
      </p:sp>
      <p:sp>
        <p:nvSpPr>
          <p:cNvPr id="51" name="Picture Placeholder 39"/>
          <p:cNvSpPr>
            <a:spLocks noGrp="1"/>
          </p:cNvSpPr>
          <p:nvPr>
            <p:ph type="pic" sz="quarter" idx="52"/>
          </p:nvPr>
        </p:nvSpPr>
        <p:spPr>
          <a:xfrm>
            <a:off x="511200" y="3474000"/>
            <a:ext cx="540000" cy="810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88000" y="3474000"/>
            <a:ext cx="1872208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 of lawyer]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72" hasCustomPrompt="1"/>
          </p:nvPr>
        </p:nvSpPr>
        <p:spPr>
          <a:xfrm>
            <a:off x="1188000" y="3600000"/>
            <a:ext cx="1872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52" name="Picture Placeholder 39"/>
          <p:cNvSpPr>
            <a:spLocks noGrp="1"/>
          </p:cNvSpPr>
          <p:nvPr>
            <p:ph type="pic" sz="quarter" idx="53"/>
          </p:nvPr>
        </p:nvSpPr>
        <p:spPr>
          <a:xfrm>
            <a:off x="3349535" y="1386000"/>
            <a:ext cx="540000" cy="810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35" hasCustomPrompt="1"/>
          </p:nvPr>
        </p:nvSpPr>
        <p:spPr>
          <a:xfrm>
            <a:off x="4015535" y="1386000"/>
            <a:ext cx="1872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 of lawyer]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73" hasCustomPrompt="1"/>
          </p:nvPr>
        </p:nvSpPr>
        <p:spPr>
          <a:xfrm>
            <a:off x="4016420" y="1512000"/>
            <a:ext cx="1872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53" name="Picture Placeholder 39"/>
          <p:cNvSpPr>
            <a:spLocks noGrp="1"/>
          </p:cNvSpPr>
          <p:nvPr>
            <p:ph type="pic" sz="quarter" idx="54"/>
          </p:nvPr>
        </p:nvSpPr>
        <p:spPr>
          <a:xfrm>
            <a:off x="3349535" y="2430000"/>
            <a:ext cx="540000" cy="810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37" hasCustomPrompt="1"/>
          </p:nvPr>
        </p:nvSpPr>
        <p:spPr>
          <a:xfrm>
            <a:off x="4015535" y="2430000"/>
            <a:ext cx="1872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 of lawyer]</a:t>
            </a:r>
          </a:p>
        </p:txBody>
      </p:sp>
      <p:sp>
        <p:nvSpPr>
          <p:cNvPr id="58" name="Text Placeholder 8"/>
          <p:cNvSpPr>
            <a:spLocks noGrp="1"/>
          </p:cNvSpPr>
          <p:nvPr>
            <p:ph type="body" sz="quarter" idx="74" hasCustomPrompt="1"/>
          </p:nvPr>
        </p:nvSpPr>
        <p:spPr>
          <a:xfrm>
            <a:off x="4016420" y="2556000"/>
            <a:ext cx="1872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54" name="Picture Placeholder 39"/>
          <p:cNvSpPr>
            <a:spLocks noGrp="1"/>
          </p:cNvSpPr>
          <p:nvPr>
            <p:ph type="pic" sz="quarter" idx="55"/>
          </p:nvPr>
        </p:nvSpPr>
        <p:spPr>
          <a:xfrm>
            <a:off x="3349535" y="3474000"/>
            <a:ext cx="540000" cy="810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39" hasCustomPrompt="1"/>
          </p:nvPr>
        </p:nvSpPr>
        <p:spPr>
          <a:xfrm>
            <a:off x="4015535" y="3474000"/>
            <a:ext cx="1872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 of lawyer]</a:t>
            </a:r>
          </a:p>
        </p:txBody>
      </p:sp>
      <p:sp>
        <p:nvSpPr>
          <p:cNvPr id="59" name="Text Placeholder 8"/>
          <p:cNvSpPr>
            <a:spLocks noGrp="1"/>
          </p:cNvSpPr>
          <p:nvPr>
            <p:ph type="body" sz="quarter" idx="75" hasCustomPrompt="1"/>
          </p:nvPr>
        </p:nvSpPr>
        <p:spPr>
          <a:xfrm>
            <a:off x="4016420" y="3600000"/>
            <a:ext cx="1872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55" name="Picture Placeholder 39"/>
          <p:cNvSpPr>
            <a:spLocks noGrp="1"/>
          </p:cNvSpPr>
          <p:nvPr>
            <p:ph type="pic" sz="quarter" idx="56"/>
          </p:nvPr>
        </p:nvSpPr>
        <p:spPr>
          <a:xfrm>
            <a:off x="6144020" y="1386000"/>
            <a:ext cx="540000" cy="810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42" hasCustomPrompt="1"/>
          </p:nvPr>
        </p:nvSpPr>
        <p:spPr>
          <a:xfrm>
            <a:off x="6810020" y="1386000"/>
            <a:ext cx="1872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 of lawyer]</a:t>
            </a:r>
          </a:p>
        </p:txBody>
      </p:sp>
      <p:sp>
        <p:nvSpPr>
          <p:cNvPr id="60" name="Text Placeholder 8"/>
          <p:cNvSpPr>
            <a:spLocks noGrp="1"/>
          </p:cNvSpPr>
          <p:nvPr>
            <p:ph type="body" sz="quarter" idx="76" hasCustomPrompt="1"/>
          </p:nvPr>
        </p:nvSpPr>
        <p:spPr>
          <a:xfrm>
            <a:off x="6810020" y="1512000"/>
            <a:ext cx="1872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56" name="Picture Placeholder 39"/>
          <p:cNvSpPr>
            <a:spLocks noGrp="1"/>
          </p:cNvSpPr>
          <p:nvPr>
            <p:ph type="pic" sz="quarter" idx="57"/>
          </p:nvPr>
        </p:nvSpPr>
        <p:spPr>
          <a:xfrm>
            <a:off x="6144020" y="2430000"/>
            <a:ext cx="540000" cy="810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46" name="Text Placeholder 16"/>
          <p:cNvSpPr>
            <a:spLocks noGrp="1"/>
          </p:cNvSpPr>
          <p:nvPr>
            <p:ph type="body" sz="quarter" idx="45" hasCustomPrompt="1"/>
          </p:nvPr>
        </p:nvSpPr>
        <p:spPr>
          <a:xfrm>
            <a:off x="6810020" y="2430000"/>
            <a:ext cx="1872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 of lawyer]</a:t>
            </a:r>
          </a:p>
        </p:txBody>
      </p:sp>
      <p:sp>
        <p:nvSpPr>
          <p:cNvPr id="61" name="Text Placeholder 8"/>
          <p:cNvSpPr>
            <a:spLocks noGrp="1"/>
          </p:cNvSpPr>
          <p:nvPr>
            <p:ph type="body" sz="quarter" idx="77" hasCustomPrompt="1"/>
          </p:nvPr>
        </p:nvSpPr>
        <p:spPr>
          <a:xfrm>
            <a:off x="6810020" y="2556000"/>
            <a:ext cx="1872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57" name="Picture Placeholder 39"/>
          <p:cNvSpPr>
            <a:spLocks noGrp="1"/>
          </p:cNvSpPr>
          <p:nvPr>
            <p:ph type="pic" sz="quarter" idx="58"/>
          </p:nvPr>
        </p:nvSpPr>
        <p:spPr>
          <a:xfrm>
            <a:off x="6144020" y="3474000"/>
            <a:ext cx="540000" cy="810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49" name="Text Placeholder 18"/>
          <p:cNvSpPr>
            <a:spLocks noGrp="1"/>
          </p:cNvSpPr>
          <p:nvPr>
            <p:ph type="body" sz="quarter" idx="48" hasCustomPrompt="1"/>
          </p:nvPr>
        </p:nvSpPr>
        <p:spPr>
          <a:xfrm>
            <a:off x="6810020" y="3474000"/>
            <a:ext cx="1872000" cy="144000"/>
          </a:xfrm>
        </p:spPr>
        <p:txBody>
          <a:bodyPr lIns="0" tIns="0" rIns="0" bIns="0"/>
          <a:lstStyle>
            <a:lvl1pPr marL="0" indent="0">
              <a:lnSpc>
                <a:spcPts val="7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1">
                <a:solidFill>
                  <a:srgbClr val="535353"/>
                </a:solidFill>
              </a:defRPr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[Name of lawyer]</a:t>
            </a:r>
          </a:p>
        </p:txBody>
      </p:sp>
      <p:sp>
        <p:nvSpPr>
          <p:cNvPr id="62" name="Text Placeholder 8"/>
          <p:cNvSpPr>
            <a:spLocks noGrp="1"/>
          </p:cNvSpPr>
          <p:nvPr>
            <p:ph type="body" sz="quarter" idx="78" hasCustomPrompt="1"/>
          </p:nvPr>
        </p:nvSpPr>
        <p:spPr>
          <a:xfrm>
            <a:off x="6810020" y="3600000"/>
            <a:ext cx="1872000" cy="540000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800" b="0"/>
            </a:lvl1pPr>
            <a:lvl2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 b="0"/>
            </a:lvl2pPr>
            <a:lvl3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3pPr>
            <a:lvl4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4pPr>
            <a:lvl5pPr marL="0" indent="0">
              <a:spcBef>
                <a:spcPts val="0"/>
              </a:spcBef>
              <a:spcAft>
                <a:spcPts val="195"/>
              </a:spcAft>
              <a:buFont typeface="Arial" pitchFamily="34" charset="0"/>
              <a:buNone/>
              <a:defRPr sz="750"/>
            </a:lvl5pPr>
          </a:lstStyle>
          <a:p>
            <a:pPr lvl="0"/>
            <a:r>
              <a:rPr lang="en-US" dirty="0" smtClean="0"/>
              <a:t>[Title]</a:t>
            </a:r>
            <a:br>
              <a:rPr lang="en-US" dirty="0" smtClean="0"/>
            </a:br>
            <a:r>
              <a:rPr lang="en-US" dirty="0" smtClean="0"/>
              <a:t>[Tel.]</a:t>
            </a:r>
            <a:br>
              <a:rPr lang="en-US" dirty="0" smtClean="0"/>
            </a:br>
            <a:r>
              <a:rPr lang="en-US" dirty="0" smtClean="0"/>
              <a:t>[e-mail]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738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300444" y="1615366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300444" y="2530460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300444" y="3445553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 hasCustomPrompt="1"/>
          </p:nvPr>
        </p:nvSpPr>
        <p:spPr>
          <a:xfrm>
            <a:off x="2042550" y="1615366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 hasCustomPrompt="1"/>
          </p:nvPr>
        </p:nvSpPr>
        <p:spPr>
          <a:xfrm>
            <a:off x="2042550" y="2525198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 hasCustomPrompt="1"/>
          </p:nvPr>
        </p:nvSpPr>
        <p:spPr>
          <a:xfrm>
            <a:off x="2042550" y="3445553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9" hasCustomPrompt="1"/>
          </p:nvPr>
        </p:nvSpPr>
        <p:spPr>
          <a:xfrm>
            <a:off x="3784656" y="1615366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0" hasCustomPrompt="1"/>
          </p:nvPr>
        </p:nvSpPr>
        <p:spPr>
          <a:xfrm>
            <a:off x="3784656" y="2517744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1" hasCustomPrompt="1"/>
          </p:nvPr>
        </p:nvSpPr>
        <p:spPr>
          <a:xfrm>
            <a:off x="3784656" y="3445553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2" hasCustomPrompt="1"/>
          </p:nvPr>
        </p:nvSpPr>
        <p:spPr>
          <a:xfrm>
            <a:off x="5526762" y="1615366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3" hasCustomPrompt="1"/>
          </p:nvPr>
        </p:nvSpPr>
        <p:spPr>
          <a:xfrm>
            <a:off x="5526762" y="2517744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4" hasCustomPrompt="1"/>
          </p:nvPr>
        </p:nvSpPr>
        <p:spPr>
          <a:xfrm>
            <a:off x="5526762" y="3445553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25" hasCustomPrompt="1"/>
          </p:nvPr>
        </p:nvSpPr>
        <p:spPr>
          <a:xfrm>
            <a:off x="7268868" y="1615366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26" hasCustomPrompt="1"/>
          </p:nvPr>
        </p:nvSpPr>
        <p:spPr>
          <a:xfrm>
            <a:off x="7268868" y="2517744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7" hasCustomPrompt="1"/>
          </p:nvPr>
        </p:nvSpPr>
        <p:spPr>
          <a:xfrm>
            <a:off x="7268868" y="3445553"/>
            <a:ext cx="1620000" cy="792000"/>
          </a:xfrm>
        </p:spPr>
        <p:txBody>
          <a:bodyPr/>
          <a:lstStyle>
            <a:lvl1pPr>
              <a:defRPr sz="1050"/>
            </a:lvl1pPr>
          </a:lstStyle>
          <a:p>
            <a:pPr lvl="0"/>
            <a:r>
              <a:rPr lang="en-US" dirty="0" smtClean="0"/>
              <a:t>Insert logo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5075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059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7878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Helsinki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800"/>
            <a:ext cx="7772400" cy="1026000"/>
          </a:xfrm>
        </p:spPr>
        <p:txBody>
          <a:bodyPr anchor="b" anchorCtr="0"/>
          <a:lstStyle>
            <a:lvl1pPr algn="l">
              <a:defRPr sz="27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09300"/>
            <a:ext cx="6400800" cy="1314900"/>
          </a:xfrm>
        </p:spPr>
        <p:txBody>
          <a:bodyPr/>
          <a:lstStyle>
            <a:lvl1pPr marL="0" indent="0" algn="l">
              <a:buNone/>
              <a:defRPr sz="1350" b="0">
                <a:solidFill>
                  <a:srgbClr val="535353"/>
                </a:solidFill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636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Helsin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[Thank you!/Tack!/Kiitos!]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12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350" noProof="1" smtClean="0">
                <a:solidFill>
                  <a:srgbClr val="535353"/>
                </a:solidFill>
              </a:rPr>
              <a:t>Kasarmikatu</a:t>
            </a:r>
            <a:r>
              <a:rPr lang="en-US" sz="1350" baseline="0" noProof="1" smtClean="0">
                <a:solidFill>
                  <a:srgbClr val="535353"/>
                </a:solidFill>
              </a:rPr>
              <a:t> 21 A</a:t>
            </a:r>
            <a:r>
              <a:rPr lang="en-US" sz="1350" noProof="1" smtClean="0">
                <a:solidFill>
                  <a:srgbClr val="535353"/>
                </a:solidFill>
              </a:rPr>
              <a:t> </a:t>
            </a:r>
          </a:p>
          <a:p>
            <a:r>
              <a:rPr lang="en-US" sz="1350" noProof="1" smtClean="0">
                <a:solidFill>
                  <a:srgbClr val="535353"/>
                </a:solidFill>
              </a:rPr>
              <a:t>00130</a:t>
            </a:r>
            <a:r>
              <a:rPr lang="en-US" sz="1350" baseline="0" noProof="1" smtClean="0">
                <a:solidFill>
                  <a:srgbClr val="535353"/>
                </a:solidFill>
              </a:rPr>
              <a:t> Helsinki </a:t>
            </a:r>
          </a:p>
          <a:p>
            <a:r>
              <a:rPr lang="en-US" sz="1350" baseline="0" noProof="1" smtClean="0">
                <a:solidFill>
                  <a:srgbClr val="535353"/>
                </a:solidFill>
              </a:rPr>
              <a:t>Finland</a:t>
            </a:r>
            <a:endParaRPr lang="en-US" sz="1500" noProof="1">
              <a:solidFill>
                <a:srgbClr val="53535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56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350" noProof="1" smtClean="0">
                <a:solidFill>
                  <a:srgbClr val="535353"/>
                </a:solidFill>
              </a:rPr>
              <a:t>Kasarmikatu</a:t>
            </a:r>
            <a:r>
              <a:rPr lang="en-US" sz="1350" baseline="0" noProof="1" smtClean="0">
                <a:solidFill>
                  <a:srgbClr val="535353"/>
                </a:solidFill>
              </a:rPr>
              <a:t> 21 </a:t>
            </a:r>
            <a:r>
              <a:rPr lang="en-US" sz="1350" noProof="1" smtClean="0">
                <a:solidFill>
                  <a:srgbClr val="535353"/>
                </a:solidFill>
              </a:rPr>
              <a:t>A </a:t>
            </a:r>
          </a:p>
          <a:p>
            <a:r>
              <a:rPr lang="en-US" sz="1350" noProof="1" smtClean="0">
                <a:solidFill>
                  <a:srgbClr val="535353"/>
                </a:solidFill>
              </a:rPr>
              <a:t>00130</a:t>
            </a:r>
            <a:r>
              <a:rPr lang="en-US" sz="1350" baseline="0" noProof="1" smtClean="0">
                <a:solidFill>
                  <a:srgbClr val="535353"/>
                </a:solidFill>
              </a:rPr>
              <a:t> Helsinki </a:t>
            </a:r>
          </a:p>
          <a:p>
            <a:r>
              <a:rPr lang="en-US" sz="1350" baseline="0" noProof="1" smtClean="0">
                <a:solidFill>
                  <a:srgbClr val="535353"/>
                </a:solidFill>
              </a:rPr>
              <a:t>Finland</a:t>
            </a:r>
            <a:endParaRPr lang="en-US" sz="1500" noProof="1">
              <a:solidFill>
                <a:srgbClr val="535353"/>
              </a:solidFill>
            </a:endParaRPr>
          </a:p>
        </p:txBody>
      </p:sp>
      <p:sp>
        <p:nvSpPr>
          <p:cNvPr id="26" name="Name and Title"/>
          <p:cNvSpPr>
            <a:spLocks noGrp="1"/>
          </p:cNvSpPr>
          <p:nvPr>
            <p:ph type="body" sz="quarter" idx="50" hasCustomPrompt="1"/>
          </p:nvPr>
        </p:nvSpPr>
        <p:spPr>
          <a:xfrm>
            <a:off x="5112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2" name="Group"/>
          <p:cNvSpPr>
            <a:spLocks noGrp="1"/>
          </p:cNvSpPr>
          <p:nvPr>
            <p:ph type="body" sz="quarter" idx="49" hasCustomPrompt="1"/>
          </p:nvPr>
        </p:nvSpPr>
        <p:spPr>
          <a:xfrm>
            <a:off x="511200" y="147600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23" name="Picture Placeholder 39"/>
          <p:cNvSpPr>
            <a:spLocks noGrp="1"/>
          </p:cNvSpPr>
          <p:nvPr>
            <p:ph type="pic" sz="quarter" idx="58"/>
          </p:nvPr>
        </p:nvSpPr>
        <p:spPr>
          <a:xfrm>
            <a:off x="345600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4" name="Contact"/>
          <p:cNvSpPr>
            <a:spLocks noGrp="1"/>
          </p:cNvSpPr>
          <p:nvPr>
            <p:ph type="body" sz="quarter" idx="60" hasCustomPrompt="1"/>
          </p:nvPr>
        </p:nvSpPr>
        <p:spPr>
          <a:xfrm>
            <a:off x="511200" y="211235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30" name="Tel"/>
          <p:cNvSpPr>
            <a:spLocks noGrp="1"/>
          </p:cNvSpPr>
          <p:nvPr>
            <p:ph type="body" sz="quarter" idx="53" hasCustomPrompt="1"/>
          </p:nvPr>
        </p:nvSpPr>
        <p:spPr>
          <a:xfrm>
            <a:off x="511200" y="2358107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29" name="Email"/>
          <p:cNvSpPr>
            <a:spLocks noGrp="1"/>
          </p:cNvSpPr>
          <p:nvPr>
            <p:ph type="body" sz="quarter" idx="35" hasCustomPrompt="1"/>
          </p:nvPr>
        </p:nvSpPr>
        <p:spPr>
          <a:xfrm>
            <a:off x="511200" y="2626642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  <p:sp>
        <p:nvSpPr>
          <p:cNvPr id="33" name="Name and Title"/>
          <p:cNvSpPr>
            <a:spLocks noGrp="1"/>
          </p:cNvSpPr>
          <p:nvPr>
            <p:ph type="body" sz="quarter" idx="62" hasCustomPrompt="1"/>
          </p:nvPr>
        </p:nvSpPr>
        <p:spPr>
          <a:xfrm>
            <a:off x="49356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7" name="Group 2"/>
          <p:cNvSpPr>
            <a:spLocks noGrp="1"/>
          </p:cNvSpPr>
          <p:nvPr>
            <p:ph type="body" sz="quarter" idx="51" hasCustomPrompt="1"/>
          </p:nvPr>
        </p:nvSpPr>
        <p:spPr>
          <a:xfrm>
            <a:off x="4935600" y="1476000"/>
            <a:ext cx="2880779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32" name="Picture Placeholder 39"/>
          <p:cNvSpPr>
            <a:spLocks noGrp="1"/>
          </p:cNvSpPr>
          <p:nvPr>
            <p:ph type="pic" sz="quarter" idx="59"/>
          </p:nvPr>
        </p:nvSpPr>
        <p:spPr>
          <a:xfrm>
            <a:off x="786883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5" name="Contact 2"/>
          <p:cNvSpPr>
            <a:spLocks noGrp="1"/>
          </p:cNvSpPr>
          <p:nvPr>
            <p:ph type="body" sz="quarter" idx="61" hasCustomPrompt="1"/>
          </p:nvPr>
        </p:nvSpPr>
        <p:spPr>
          <a:xfrm>
            <a:off x="4935600" y="211272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44" name="Tel2"/>
          <p:cNvSpPr>
            <a:spLocks noGrp="1"/>
          </p:cNvSpPr>
          <p:nvPr>
            <p:ph type="body" sz="quarter" idx="56" hasCustomPrompt="1"/>
          </p:nvPr>
        </p:nvSpPr>
        <p:spPr>
          <a:xfrm>
            <a:off x="4935600" y="235649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43" name="Email 2"/>
          <p:cNvSpPr>
            <a:spLocks noGrp="1"/>
          </p:cNvSpPr>
          <p:nvPr>
            <p:ph type="body" sz="quarter" idx="55" hasCustomPrompt="1"/>
          </p:nvPr>
        </p:nvSpPr>
        <p:spPr>
          <a:xfrm>
            <a:off x="4937096" y="2627012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</p:spTree>
    <p:extLst>
      <p:ext uri="{BB962C8B-B14F-4D97-AF65-F5344CB8AC3E}">
        <p14:creationId xmlns:p14="http://schemas.microsoft.com/office/powerpoint/2010/main" val="27656603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Helsinki -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[Thank you!/Tack!/Kiitos!]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12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350" noProof="1" smtClean="0">
                <a:solidFill>
                  <a:srgbClr val="535353"/>
                </a:solidFill>
              </a:rPr>
              <a:t>Kasarmikatu</a:t>
            </a:r>
            <a:r>
              <a:rPr lang="en-US" sz="1350" baseline="0" noProof="1" smtClean="0">
                <a:solidFill>
                  <a:srgbClr val="535353"/>
                </a:solidFill>
              </a:rPr>
              <a:t> 21 A</a:t>
            </a:r>
            <a:r>
              <a:rPr lang="en-US" sz="1350" noProof="1" smtClean="0">
                <a:solidFill>
                  <a:srgbClr val="535353"/>
                </a:solidFill>
              </a:rPr>
              <a:t> </a:t>
            </a:r>
          </a:p>
          <a:p>
            <a:r>
              <a:rPr lang="en-US" sz="1350" noProof="1" smtClean="0">
                <a:solidFill>
                  <a:srgbClr val="535353"/>
                </a:solidFill>
              </a:rPr>
              <a:t>00130</a:t>
            </a:r>
            <a:r>
              <a:rPr lang="en-US" sz="1350" baseline="0" noProof="1" smtClean="0">
                <a:solidFill>
                  <a:srgbClr val="535353"/>
                </a:solidFill>
              </a:rPr>
              <a:t> Helsinki </a:t>
            </a:r>
          </a:p>
          <a:p>
            <a:r>
              <a:rPr lang="en-US" sz="1350" baseline="0" noProof="1" smtClean="0">
                <a:solidFill>
                  <a:srgbClr val="535353"/>
                </a:solidFill>
              </a:rPr>
              <a:t>Finland</a:t>
            </a:r>
            <a:endParaRPr lang="en-US" sz="1500" noProof="1">
              <a:solidFill>
                <a:srgbClr val="535353"/>
              </a:solidFill>
            </a:endParaRPr>
          </a:p>
        </p:txBody>
      </p:sp>
      <p:sp>
        <p:nvSpPr>
          <p:cNvPr id="26" name="Name and Title"/>
          <p:cNvSpPr>
            <a:spLocks noGrp="1"/>
          </p:cNvSpPr>
          <p:nvPr>
            <p:ph type="body" sz="quarter" idx="50" hasCustomPrompt="1"/>
          </p:nvPr>
        </p:nvSpPr>
        <p:spPr>
          <a:xfrm>
            <a:off x="5112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2" name="Group"/>
          <p:cNvSpPr>
            <a:spLocks noGrp="1"/>
          </p:cNvSpPr>
          <p:nvPr>
            <p:ph type="body" sz="quarter" idx="49" hasCustomPrompt="1"/>
          </p:nvPr>
        </p:nvSpPr>
        <p:spPr>
          <a:xfrm>
            <a:off x="511200" y="147600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23" name="Picture Placeholder 39"/>
          <p:cNvSpPr>
            <a:spLocks noGrp="1"/>
          </p:cNvSpPr>
          <p:nvPr>
            <p:ph type="pic" sz="quarter" idx="58"/>
          </p:nvPr>
        </p:nvSpPr>
        <p:spPr>
          <a:xfrm>
            <a:off x="345600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4" name="Contact"/>
          <p:cNvSpPr>
            <a:spLocks noGrp="1"/>
          </p:cNvSpPr>
          <p:nvPr>
            <p:ph type="body" sz="quarter" idx="60" hasCustomPrompt="1"/>
          </p:nvPr>
        </p:nvSpPr>
        <p:spPr>
          <a:xfrm>
            <a:off x="511200" y="211235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30" name="Tel"/>
          <p:cNvSpPr>
            <a:spLocks noGrp="1"/>
          </p:cNvSpPr>
          <p:nvPr>
            <p:ph type="body" sz="quarter" idx="53" hasCustomPrompt="1"/>
          </p:nvPr>
        </p:nvSpPr>
        <p:spPr>
          <a:xfrm>
            <a:off x="511200" y="2358107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29" name="Email"/>
          <p:cNvSpPr>
            <a:spLocks noGrp="1"/>
          </p:cNvSpPr>
          <p:nvPr>
            <p:ph type="body" sz="quarter" idx="35" hasCustomPrompt="1"/>
          </p:nvPr>
        </p:nvSpPr>
        <p:spPr>
          <a:xfrm>
            <a:off x="511200" y="2622710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</p:spTree>
    <p:extLst>
      <p:ext uri="{BB962C8B-B14F-4D97-AF65-F5344CB8AC3E}">
        <p14:creationId xmlns:p14="http://schemas.microsoft.com/office/powerpoint/2010/main" val="2997121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Stockho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[Thank you!/Tack!/Kiitos!]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E519D-4867-4A92-A421-733324A4A905}" type="datetime1">
              <a:rPr lang="fi-FI" smtClean="0"/>
              <a:t>14.11.2018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12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sv-SE" sz="1350" noProof="1" smtClean="0">
                <a:solidFill>
                  <a:srgbClr val="535353"/>
                </a:solidFill>
              </a:rPr>
              <a:t>Brunkebergstorg</a:t>
            </a:r>
            <a:r>
              <a:rPr lang="sv-SE" sz="1350" baseline="0" noProof="1" smtClean="0">
                <a:solidFill>
                  <a:srgbClr val="535353"/>
                </a:solidFill>
              </a:rPr>
              <a:t> 2</a:t>
            </a:r>
            <a:r>
              <a:rPr lang="sv-SE" sz="1350" noProof="1" smtClean="0">
                <a:solidFill>
                  <a:srgbClr val="535353"/>
                </a:solidFill>
              </a:rPr>
              <a:t>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PO</a:t>
            </a:r>
            <a:r>
              <a:rPr lang="sv-SE" sz="1350" baseline="0" noProof="1" smtClean="0">
                <a:solidFill>
                  <a:srgbClr val="535353"/>
                </a:solidFill>
              </a:rPr>
              <a:t> Box 7358, </a:t>
            </a:r>
            <a:r>
              <a:rPr lang="sv-SE" sz="1350" noProof="1" smtClean="0">
                <a:solidFill>
                  <a:srgbClr val="535353"/>
                </a:solidFill>
              </a:rPr>
              <a:t>103 90 Stockholm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Sweden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56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sv-SE" sz="1350" noProof="1" smtClean="0">
                <a:solidFill>
                  <a:srgbClr val="535353"/>
                </a:solidFill>
              </a:rPr>
              <a:t>Brunkebergstorg</a:t>
            </a:r>
            <a:r>
              <a:rPr lang="sv-SE" sz="1350" baseline="0" noProof="1" smtClean="0">
                <a:solidFill>
                  <a:srgbClr val="535353"/>
                </a:solidFill>
              </a:rPr>
              <a:t> 2</a:t>
            </a:r>
            <a:r>
              <a:rPr lang="sv-SE" sz="1350" noProof="1" smtClean="0">
                <a:solidFill>
                  <a:srgbClr val="535353"/>
                </a:solidFill>
              </a:rPr>
              <a:t>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PO</a:t>
            </a:r>
            <a:r>
              <a:rPr lang="sv-SE" sz="1350" baseline="0" noProof="1" smtClean="0">
                <a:solidFill>
                  <a:srgbClr val="535353"/>
                </a:solidFill>
              </a:rPr>
              <a:t> Box 7358, </a:t>
            </a:r>
            <a:r>
              <a:rPr lang="sv-SE" sz="1350" noProof="1" smtClean="0">
                <a:solidFill>
                  <a:srgbClr val="535353"/>
                </a:solidFill>
              </a:rPr>
              <a:t>103 90 Stockholm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Sweden</a:t>
            </a:r>
          </a:p>
        </p:txBody>
      </p:sp>
      <p:sp>
        <p:nvSpPr>
          <p:cNvPr id="26" name="Name and Title"/>
          <p:cNvSpPr>
            <a:spLocks noGrp="1"/>
          </p:cNvSpPr>
          <p:nvPr>
            <p:ph type="body" sz="quarter" idx="50" hasCustomPrompt="1"/>
          </p:nvPr>
        </p:nvSpPr>
        <p:spPr>
          <a:xfrm>
            <a:off x="5112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2" name="Group"/>
          <p:cNvSpPr>
            <a:spLocks noGrp="1"/>
          </p:cNvSpPr>
          <p:nvPr>
            <p:ph type="body" sz="quarter" idx="49" hasCustomPrompt="1"/>
          </p:nvPr>
        </p:nvSpPr>
        <p:spPr>
          <a:xfrm>
            <a:off x="511200" y="147600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23" name="Picture Placeholder 39"/>
          <p:cNvSpPr>
            <a:spLocks noGrp="1"/>
          </p:cNvSpPr>
          <p:nvPr>
            <p:ph type="pic" sz="quarter" idx="58"/>
          </p:nvPr>
        </p:nvSpPr>
        <p:spPr>
          <a:xfrm>
            <a:off x="345600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4" name="Contact"/>
          <p:cNvSpPr>
            <a:spLocks noGrp="1"/>
          </p:cNvSpPr>
          <p:nvPr>
            <p:ph type="body" sz="quarter" idx="60" hasCustomPrompt="1"/>
          </p:nvPr>
        </p:nvSpPr>
        <p:spPr>
          <a:xfrm>
            <a:off x="511200" y="211235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30" name="Tel"/>
          <p:cNvSpPr>
            <a:spLocks noGrp="1"/>
          </p:cNvSpPr>
          <p:nvPr>
            <p:ph type="body" sz="quarter" idx="53" hasCustomPrompt="1"/>
          </p:nvPr>
        </p:nvSpPr>
        <p:spPr>
          <a:xfrm>
            <a:off x="511200" y="2358107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29" name="Email"/>
          <p:cNvSpPr>
            <a:spLocks noGrp="1"/>
          </p:cNvSpPr>
          <p:nvPr>
            <p:ph type="body" sz="quarter" idx="35" hasCustomPrompt="1"/>
          </p:nvPr>
        </p:nvSpPr>
        <p:spPr>
          <a:xfrm>
            <a:off x="511200" y="2626388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  <p:sp>
        <p:nvSpPr>
          <p:cNvPr id="33" name="Name and Title"/>
          <p:cNvSpPr>
            <a:spLocks noGrp="1"/>
          </p:cNvSpPr>
          <p:nvPr>
            <p:ph type="body" sz="quarter" idx="62" hasCustomPrompt="1"/>
          </p:nvPr>
        </p:nvSpPr>
        <p:spPr>
          <a:xfrm>
            <a:off x="49356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7" name="Group 2"/>
          <p:cNvSpPr>
            <a:spLocks noGrp="1"/>
          </p:cNvSpPr>
          <p:nvPr>
            <p:ph type="body" sz="quarter" idx="51" hasCustomPrompt="1"/>
          </p:nvPr>
        </p:nvSpPr>
        <p:spPr>
          <a:xfrm>
            <a:off x="4935600" y="1476000"/>
            <a:ext cx="2880779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32" name="Picture Placeholder 39"/>
          <p:cNvSpPr>
            <a:spLocks noGrp="1"/>
          </p:cNvSpPr>
          <p:nvPr>
            <p:ph type="pic" sz="quarter" idx="59"/>
          </p:nvPr>
        </p:nvSpPr>
        <p:spPr>
          <a:xfrm>
            <a:off x="786883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5" name="Contact 2"/>
          <p:cNvSpPr>
            <a:spLocks noGrp="1"/>
          </p:cNvSpPr>
          <p:nvPr>
            <p:ph type="body" sz="quarter" idx="61" hasCustomPrompt="1"/>
          </p:nvPr>
        </p:nvSpPr>
        <p:spPr>
          <a:xfrm>
            <a:off x="4935600" y="211272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44" name="Tel2"/>
          <p:cNvSpPr>
            <a:spLocks noGrp="1"/>
          </p:cNvSpPr>
          <p:nvPr>
            <p:ph type="body" sz="quarter" idx="56" hasCustomPrompt="1"/>
          </p:nvPr>
        </p:nvSpPr>
        <p:spPr>
          <a:xfrm>
            <a:off x="4935600" y="235649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43" name="Email 2"/>
          <p:cNvSpPr>
            <a:spLocks noGrp="1"/>
          </p:cNvSpPr>
          <p:nvPr>
            <p:ph type="body" sz="quarter" idx="55" hasCustomPrompt="1"/>
          </p:nvPr>
        </p:nvSpPr>
        <p:spPr>
          <a:xfrm>
            <a:off x="4937096" y="2626758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</p:spTree>
    <p:extLst>
      <p:ext uri="{BB962C8B-B14F-4D97-AF65-F5344CB8AC3E}">
        <p14:creationId xmlns:p14="http://schemas.microsoft.com/office/powerpoint/2010/main" val="267380967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Stockholm -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[Thank you!/Tack!/Kiitos!]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12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sv-SE" sz="1350" noProof="1" smtClean="0">
                <a:solidFill>
                  <a:srgbClr val="535353"/>
                </a:solidFill>
              </a:rPr>
              <a:t>Brunkebergstorg</a:t>
            </a:r>
            <a:r>
              <a:rPr lang="sv-SE" sz="1350" baseline="0" noProof="1" smtClean="0">
                <a:solidFill>
                  <a:srgbClr val="535353"/>
                </a:solidFill>
              </a:rPr>
              <a:t> 2</a:t>
            </a:r>
            <a:r>
              <a:rPr lang="sv-SE" sz="1350" noProof="1" smtClean="0">
                <a:solidFill>
                  <a:srgbClr val="535353"/>
                </a:solidFill>
              </a:rPr>
              <a:t>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PO</a:t>
            </a:r>
            <a:r>
              <a:rPr lang="sv-SE" sz="1350" baseline="0" noProof="1" smtClean="0">
                <a:solidFill>
                  <a:srgbClr val="535353"/>
                </a:solidFill>
              </a:rPr>
              <a:t> Box 7358, </a:t>
            </a:r>
            <a:r>
              <a:rPr lang="sv-SE" sz="1350" noProof="1" smtClean="0">
                <a:solidFill>
                  <a:srgbClr val="535353"/>
                </a:solidFill>
              </a:rPr>
              <a:t>103 90 Stockholm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Sweden</a:t>
            </a:r>
          </a:p>
        </p:txBody>
      </p:sp>
      <p:sp>
        <p:nvSpPr>
          <p:cNvPr id="26" name="Name and Title"/>
          <p:cNvSpPr>
            <a:spLocks noGrp="1"/>
          </p:cNvSpPr>
          <p:nvPr>
            <p:ph type="body" sz="quarter" idx="50" hasCustomPrompt="1"/>
          </p:nvPr>
        </p:nvSpPr>
        <p:spPr>
          <a:xfrm>
            <a:off x="5112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2" name="Group"/>
          <p:cNvSpPr>
            <a:spLocks noGrp="1"/>
          </p:cNvSpPr>
          <p:nvPr>
            <p:ph type="body" sz="quarter" idx="49" hasCustomPrompt="1"/>
          </p:nvPr>
        </p:nvSpPr>
        <p:spPr>
          <a:xfrm>
            <a:off x="511200" y="147600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23" name="Picture Placeholder 39"/>
          <p:cNvSpPr>
            <a:spLocks noGrp="1"/>
          </p:cNvSpPr>
          <p:nvPr>
            <p:ph type="pic" sz="quarter" idx="58"/>
          </p:nvPr>
        </p:nvSpPr>
        <p:spPr>
          <a:xfrm>
            <a:off x="345600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4" name="Contact"/>
          <p:cNvSpPr>
            <a:spLocks noGrp="1"/>
          </p:cNvSpPr>
          <p:nvPr>
            <p:ph type="body" sz="quarter" idx="60" hasCustomPrompt="1"/>
          </p:nvPr>
        </p:nvSpPr>
        <p:spPr>
          <a:xfrm>
            <a:off x="511200" y="211235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30" name="Tel"/>
          <p:cNvSpPr>
            <a:spLocks noGrp="1"/>
          </p:cNvSpPr>
          <p:nvPr>
            <p:ph type="body" sz="quarter" idx="53" hasCustomPrompt="1"/>
          </p:nvPr>
        </p:nvSpPr>
        <p:spPr>
          <a:xfrm>
            <a:off x="511200" y="2358107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29" name="Email"/>
          <p:cNvSpPr>
            <a:spLocks noGrp="1"/>
          </p:cNvSpPr>
          <p:nvPr>
            <p:ph type="body" sz="quarter" idx="35" hasCustomPrompt="1"/>
          </p:nvPr>
        </p:nvSpPr>
        <p:spPr>
          <a:xfrm>
            <a:off x="511200" y="2624102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</p:spTree>
    <p:extLst>
      <p:ext uri="{BB962C8B-B14F-4D97-AF65-F5344CB8AC3E}">
        <p14:creationId xmlns:p14="http://schemas.microsoft.com/office/powerpoint/2010/main" val="11917710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Hel+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[Thank you!/Tack!/Kiitos!]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12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en-US" sz="1350" noProof="1" smtClean="0">
                <a:solidFill>
                  <a:srgbClr val="535353"/>
                </a:solidFill>
              </a:rPr>
              <a:t>Kasarmikatu</a:t>
            </a:r>
            <a:r>
              <a:rPr lang="en-US" sz="1350" baseline="0" noProof="1" smtClean="0">
                <a:solidFill>
                  <a:srgbClr val="535353"/>
                </a:solidFill>
              </a:rPr>
              <a:t> 21 </a:t>
            </a:r>
            <a:r>
              <a:rPr lang="en-US" sz="1350" noProof="1" smtClean="0">
                <a:solidFill>
                  <a:srgbClr val="535353"/>
                </a:solidFill>
              </a:rPr>
              <a:t>A </a:t>
            </a:r>
          </a:p>
          <a:p>
            <a:r>
              <a:rPr lang="en-US" sz="1350" noProof="1" smtClean="0">
                <a:solidFill>
                  <a:srgbClr val="535353"/>
                </a:solidFill>
              </a:rPr>
              <a:t>00130</a:t>
            </a:r>
            <a:r>
              <a:rPr lang="en-US" sz="1350" baseline="0" noProof="1" smtClean="0">
                <a:solidFill>
                  <a:srgbClr val="535353"/>
                </a:solidFill>
              </a:rPr>
              <a:t> Helsinki </a:t>
            </a:r>
          </a:p>
          <a:p>
            <a:r>
              <a:rPr lang="en-US" sz="1350" baseline="0" noProof="1" smtClean="0">
                <a:solidFill>
                  <a:srgbClr val="535353"/>
                </a:solidFill>
              </a:rPr>
              <a:t>Finland</a:t>
            </a:r>
            <a:endParaRPr lang="en-US" sz="1500" noProof="1">
              <a:solidFill>
                <a:srgbClr val="535353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356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sv-SE" sz="1350" noProof="1" smtClean="0">
                <a:solidFill>
                  <a:srgbClr val="535353"/>
                </a:solidFill>
              </a:rPr>
              <a:t>Brunkebergstorg</a:t>
            </a:r>
            <a:r>
              <a:rPr lang="sv-SE" sz="1350" baseline="0" noProof="1" smtClean="0">
                <a:solidFill>
                  <a:srgbClr val="535353"/>
                </a:solidFill>
              </a:rPr>
              <a:t> 2</a:t>
            </a:r>
            <a:r>
              <a:rPr lang="sv-SE" sz="1350" noProof="1" smtClean="0">
                <a:solidFill>
                  <a:srgbClr val="535353"/>
                </a:solidFill>
              </a:rPr>
              <a:t>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PO</a:t>
            </a:r>
            <a:r>
              <a:rPr lang="sv-SE" sz="1350" baseline="0" noProof="1" smtClean="0">
                <a:solidFill>
                  <a:srgbClr val="535353"/>
                </a:solidFill>
              </a:rPr>
              <a:t> Box 7358, </a:t>
            </a:r>
            <a:r>
              <a:rPr lang="sv-SE" sz="1350" noProof="1" smtClean="0">
                <a:solidFill>
                  <a:srgbClr val="535353"/>
                </a:solidFill>
              </a:rPr>
              <a:t>103 90 Stockholm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Sweden</a:t>
            </a:r>
          </a:p>
        </p:txBody>
      </p:sp>
      <p:sp>
        <p:nvSpPr>
          <p:cNvPr id="26" name="Name and Title"/>
          <p:cNvSpPr>
            <a:spLocks noGrp="1"/>
          </p:cNvSpPr>
          <p:nvPr>
            <p:ph type="body" sz="quarter" idx="50" hasCustomPrompt="1"/>
          </p:nvPr>
        </p:nvSpPr>
        <p:spPr>
          <a:xfrm>
            <a:off x="5112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2" name="Group"/>
          <p:cNvSpPr>
            <a:spLocks noGrp="1"/>
          </p:cNvSpPr>
          <p:nvPr>
            <p:ph type="body" sz="quarter" idx="49" hasCustomPrompt="1"/>
          </p:nvPr>
        </p:nvSpPr>
        <p:spPr>
          <a:xfrm>
            <a:off x="511200" y="147600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23" name="Picture Placeholder 39"/>
          <p:cNvSpPr>
            <a:spLocks noGrp="1"/>
          </p:cNvSpPr>
          <p:nvPr>
            <p:ph type="pic" sz="quarter" idx="58"/>
          </p:nvPr>
        </p:nvSpPr>
        <p:spPr>
          <a:xfrm>
            <a:off x="345600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4" name="Contact"/>
          <p:cNvSpPr>
            <a:spLocks noGrp="1"/>
          </p:cNvSpPr>
          <p:nvPr>
            <p:ph type="body" sz="quarter" idx="60" hasCustomPrompt="1"/>
          </p:nvPr>
        </p:nvSpPr>
        <p:spPr>
          <a:xfrm>
            <a:off x="511200" y="211235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30" name="Tel"/>
          <p:cNvSpPr>
            <a:spLocks noGrp="1"/>
          </p:cNvSpPr>
          <p:nvPr>
            <p:ph type="body" sz="quarter" idx="53" hasCustomPrompt="1"/>
          </p:nvPr>
        </p:nvSpPr>
        <p:spPr>
          <a:xfrm>
            <a:off x="511200" y="2358107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29" name="Email"/>
          <p:cNvSpPr>
            <a:spLocks noGrp="1"/>
          </p:cNvSpPr>
          <p:nvPr>
            <p:ph type="body" sz="quarter" idx="35" hasCustomPrompt="1"/>
          </p:nvPr>
        </p:nvSpPr>
        <p:spPr>
          <a:xfrm>
            <a:off x="511200" y="2622578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  <p:sp>
        <p:nvSpPr>
          <p:cNvPr id="33" name="Name and Title"/>
          <p:cNvSpPr>
            <a:spLocks noGrp="1"/>
          </p:cNvSpPr>
          <p:nvPr>
            <p:ph type="body" sz="quarter" idx="62" hasCustomPrompt="1"/>
          </p:nvPr>
        </p:nvSpPr>
        <p:spPr>
          <a:xfrm>
            <a:off x="49356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7" name="Group 2"/>
          <p:cNvSpPr>
            <a:spLocks noGrp="1"/>
          </p:cNvSpPr>
          <p:nvPr>
            <p:ph type="body" sz="quarter" idx="51" hasCustomPrompt="1"/>
          </p:nvPr>
        </p:nvSpPr>
        <p:spPr>
          <a:xfrm>
            <a:off x="4935600" y="1476000"/>
            <a:ext cx="2880779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32" name="Picture Placeholder 39"/>
          <p:cNvSpPr>
            <a:spLocks noGrp="1"/>
          </p:cNvSpPr>
          <p:nvPr>
            <p:ph type="pic" sz="quarter" idx="59"/>
          </p:nvPr>
        </p:nvSpPr>
        <p:spPr>
          <a:xfrm>
            <a:off x="786883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5" name="Contact 2"/>
          <p:cNvSpPr>
            <a:spLocks noGrp="1"/>
          </p:cNvSpPr>
          <p:nvPr>
            <p:ph type="body" sz="quarter" idx="61" hasCustomPrompt="1"/>
          </p:nvPr>
        </p:nvSpPr>
        <p:spPr>
          <a:xfrm>
            <a:off x="4935600" y="211272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44" name="Tel2"/>
          <p:cNvSpPr>
            <a:spLocks noGrp="1"/>
          </p:cNvSpPr>
          <p:nvPr>
            <p:ph type="body" sz="quarter" idx="56" hasCustomPrompt="1"/>
          </p:nvPr>
        </p:nvSpPr>
        <p:spPr>
          <a:xfrm>
            <a:off x="4935600" y="235649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43" name="Email 2"/>
          <p:cNvSpPr>
            <a:spLocks noGrp="1"/>
          </p:cNvSpPr>
          <p:nvPr>
            <p:ph type="body" sz="quarter" idx="55" hasCustomPrompt="1"/>
          </p:nvPr>
        </p:nvSpPr>
        <p:spPr>
          <a:xfrm>
            <a:off x="4937096" y="2622948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</p:spTree>
    <p:extLst>
      <p:ext uri="{BB962C8B-B14F-4D97-AF65-F5344CB8AC3E}">
        <p14:creationId xmlns:p14="http://schemas.microsoft.com/office/powerpoint/2010/main" val="13009141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Sto+H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[Thank you!/Tack!/Kiitos!]</a:t>
            </a:r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sp>
        <p:nvSpPr>
          <p:cNvPr id="18" name="Rectangle 17"/>
          <p:cNvSpPr/>
          <p:nvPr/>
        </p:nvSpPr>
        <p:spPr>
          <a:xfrm>
            <a:off x="5112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sv-SE" sz="1350" noProof="1" smtClean="0">
                <a:solidFill>
                  <a:srgbClr val="535353"/>
                </a:solidFill>
              </a:rPr>
              <a:t>Brunkebergstorg</a:t>
            </a:r>
            <a:r>
              <a:rPr lang="sv-SE" sz="1350" baseline="0" noProof="1" smtClean="0">
                <a:solidFill>
                  <a:srgbClr val="535353"/>
                </a:solidFill>
              </a:rPr>
              <a:t> 2</a:t>
            </a:r>
            <a:r>
              <a:rPr lang="sv-SE" sz="1350" noProof="1" smtClean="0">
                <a:solidFill>
                  <a:srgbClr val="535353"/>
                </a:solidFill>
              </a:rPr>
              <a:t>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PO</a:t>
            </a:r>
            <a:r>
              <a:rPr lang="sv-SE" sz="1350" baseline="0" noProof="1" smtClean="0">
                <a:solidFill>
                  <a:srgbClr val="535353"/>
                </a:solidFill>
              </a:rPr>
              <a:t> Box 7358, </a:t>
            </a:r>
            <a:r>
              <a:rPr lang="sv-SE" sz="1350" noProof="1" smtClean="0">
                <a:solidFill>
                  <a:srgbClr val="535353"/>
                </a:solidFill>
              </a:rPr>
              <a:t>103 90 Stockholm </a:t>
            </a:r>
          </a:p>
          <a:p>
            <a:r>
              <a:rPr lang="sv-SE" sz="1350" noProof="1" smtClean="0">
                <a:solidFill>
                  <a:srgbClr val="535353"/>
                </a:solidFill>
              </a:rPr>
              <a:t>Sweden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35600" y="3561444"/>
            <a:ext cx="3744000" cy="71558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fi-FI" sz="1350" noProof="1" smtClean="0">
                <a:solidFill>
                  <a:srgbClr val="535353"/>
                </a:solidFill>
              </a:rPr>
              <a:t>Kasarmikatu</a:t>
            </a:r>
            <a:r>
              <a:rPr lang="fi-FI" sz="1350" baseline="0" noProof="1" smtClean="0">
                <a:solidFill>
                  <a:srgbClr val="535353"/>
                </a:solidFill>
              </a:rPr>
              <a:t> 21 </a:t>
            </a:r>
            <a:r>
              <a:rPr lang="fi-FI" sz="1350" noProof="1" smtClean="0">
                <a:solidFill>
                  <a:srgbClr val="535353"/>
                </a:solidFill>
              </a:rPr>
              <a:t>A </a:t>
            </a:r>
          </a:p>
          <a:p>
            <a:r>
              <a:rPr lang="fi-FI" sz="1350" noProof="1" smtClean="0">
                <a:solidFill>
                  <a:srgbClr val="535353"/>
                </a:solidFill>
              </a:rPr>
              <a:t>00130 Helsinki </a:t>
            </a:r>
          </a:p>
          <a:p>
            <a:r>
              <a:rPr lang="fi-FI" sz="1350" noProof="1" smtClean="0">
                <a:solidFill>
                  <a:srgbClr val="535353"/>
                </a:solidFill>
              </a:rPr>
              <a:t>Finland</a:t>
            </a:r>
          </a:p>
        </p:txBody>
      </p:sp>
      <p:sp>
        <p:nvSpPr>
          <p:cNvPr id="26" name="Name and Title"/>
          <p:cNvSpPr>
            <a:spLocks noGrp="1"/>
          </p:cNvSpPr>
          <p:nvPr>
            <p:ph type="body" sz="quarter" idx="50" hasCustomPrompt="1"/>
          </p:nvPr>
        </p:nvSpPr>
        <p:spPr>
          <a:xfrm>
            <a:off x="5112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2" name="Group"/>
          <p:cNvSpPr>
            <a:spLocks noGrp="1"/>
          </p:cNvSpPr>
          <p:nvPr>
            <p:ph type="body" sz="quarter" idx="49" hasCustomPrompt="1"/>
          </p:nvPr>
        </p:nvSpPr>
        <p:spPr>
          <a:xfrm>
            <a:off x="511200" y="147600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23" name="Picture Placeholder 39"/>
          <p:cNvSpPr>
            <a:spLocks noGrp="1"/>
          </p:cNvSpPr>
          <p:nvPr>
            <p:ph type="pic" sz="quarter" idx="58"/>
          </p:nvPr>
        </p:nvSpPr>
        <p:spPr>
          <a:xfrm>
            <a:off x="345600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4" name="Contact"/>
          <p:cNvSpPr>
            <a:spLocks noGrp="1"/>
          </p:cNvSpPr>
          <p:nvPr>
            <p:ph type="body" sz="quarter" idx="60" hasCustomPrompt="1"/>
          </p:nvPr>
        </p:nvSpPr>
        <p:spPr>
          <a:xfrm>
            <a:off x="511200" y="211235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30" name="Tel"/>
          <p:cNvSpPr>
            <a:spLocks noGrp="1"/>
          </p:cNvSpPr>
          <p:nvPr>
            <p:ph type="body" sz="quarter" idx="53" hasCustomPrompt="1"/>
          </p:nvPr>
        </p:nvSpPr>
        <p:spPr>
          <a:xfrm>
            <a:off x="511200" y="2358107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29" name="Email"/>
          <p:cNvSpPr>
            <a:spLocks noGrp="1"/>
          </p:cNvSpPr>
          <p:nvPr>
            <p:ph type="body" sz="quarter" idx="35" hasCustomPrompt="1"/>
          </p:nvPr>
        </p:nvSpPr>
        <p:spPr>
          <a:xfrm>
            <a:off x="511200" y="2622578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  <p:sp>
        <p:nvSpPr>
          <p:cNvPr id="33" name="Name and Title"/>
          <p:cNvSpPr>
            <a:spLocks noGrp="1"/>
          </p:cNvSpPr>
          <p:nvPr>
            <p:ph type="body" sz="quarter" idx="62" hasCustomPrompt="1"/>
          </p:nvPr>
        </p:nvSpPr>
        <p:spPr>
          <a:xfrm>
            <a:off x="4935600" y="1267200"/>
            <a:ext cx="2880000" cy="243000"/>
          </a:xfrm>
        </p:spPr>
        <p:txBody>
          <a:bodyPr vert="horz" lIns="0" tIns="0" rIns="0" bIns="0" rtlCol="0">
            <a:noAutofit/>
          </a:bodyPr>
          <a:lstStyle>
            <a:lvl1pPr marL="257175" indent="-257175">
              <a:lnSpc>
                <a:spcPts val="1300"/>
              </a:lnSpc>
              <a:buNone/>
              <a:defRPr lang="en-US" sz="1350" b="1" baseline="0" dirty="0" smtClean="0">
                <a:solidFill>
                  <a:srgbClr val="535353"/>
                </a:solidFill>
                <a:latin typeface="+mn-lt"/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 smtClean="0"/>
              <a:t>[Owner’s name and title]</a:t>
            </a:r>
          </a:p>
        </p:txBody>
      </p:sp>
      <p:sp>
        <p:nvSpPr>
          <p:cNvPr id="27" name="Group 2"/>
          <p:cNvSpPr>
            <a:spLocks noGrp="1"/>
          </p:cNvSpPr>
          <p:nvPr>
            <p:ph type="body" sz="quarter" idx="51" hasCustomPrompt="1"/>
          </p:nvPr>
        </p:nvSpPr>
        <p:spPr>
          <a:xfrm>
            <a:off x="4935600" y="1476000"/>
            <a:ext cx="2880779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practice group]</a:t>
            </a:r>
          </a:p>
        </p:txBody>
      </p:sp>
      <p:sp>
        <p:nvSpPr>
          <p:cNvPr id="32" name="Picture Placeholder 39"/>
          <p:cNvSpPr>
            <a:spLocks noGrp="1"/>
          </p:cNvSpPr>
          <p:nvPr>
            <p:ph type="pic" sz="quarter" idx="59"/>
          </p:nvPr>
        </p:nvSpPr>
        <p:spPr>
          <a:xfrm>
            <a:off x="7868830" y="1267200"/>
            <a:ext cx="810000" cy="1215000"/>
          </a:xfrm>
        </p:spPr>
        <p:txBody>
          <a:bodyPr lIns="0" tIns="0" rIns="0" bIns="0"/>
          <a:lstStyle>
            <a:lvl1pPr marL="0" indent="0" algn="ctr">
              <a:buNone/>
              <a:defRPr sz="788"/>
            </a:lvl1pPr>
          </a:lstStyle>
          <a:p>
            <a:r>
              <a:rPr lang="en-US" smtClean="0"/>
              <a:t>Click icon to add picture</a:t>
            </a:r>
            <a:endParaRPr lang="fi-FI" dirty="0"/>
          </a:p>
        </p:txBody>
      </p:sp>
      <p:sp>
        <p:nvSpPr>
          <p:cNvPr id="25" name="Contact 2"/>
          <p:cNvSpPr>
            <a:spLocks noGrp="1"/>
          </p:cNvSpPr>
          <p:nvPr>
            <p:ph type="body" sz="quarter" idx="61" hasCustomPrompt="1"/>
          </p:nvPr>
        </p:nvSpPr>
        <p:spPr>
          <a:xfrm>
            <a:off x="4935600" y="2112726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b="1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Kontakti / Kontakt / Contact</a:t>
            </a:r>
          </a:p>
        </p:txBody>
      </p:sp>
      <p:sp>
        <p:nvSpPr>
          <p:cNvPr id="44" name="Tel2"/>
          <p:cNvSpPr>
            <a:spLocks noGrp="1"/>
          </p:cNvSpPr>
          <p:nvPr>
            <p:ph type="body" sz="quarter" idx="56" hasCustomPrompt="1"/>
          </p:nvPr>
        </p:nvSpPr>
        <p:spPr>
          <a:xfrm>
            <a:off x="4935600" y="2356490"/>
            <a:ext cx="2880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telephone]</a:t>
            </a:r>
          </a:p>
        </p:txBody>
      </p:sp>
      <p:sp>
        <p:nvSpPr>
          <p:cNvPr id="43" name="Email 2"/>
          <p:cNvSpPr>
            <a:spLocks noGrp="1"/>
          </p:cNvSpPr>
          <p:nvPr>
            <p:ph type="body" sz="quarter" idx="55" hasCustomPrompt="1"/>
          </p:nvPr>
        </p:nvSpPr>
        <p:spPr>
          <a:xfrm>
            <a:off x="4937096" y="2622948"/>
            <a:ext cx="3744000" cy="243000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rgbClr val="53535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buNone/>
              <a:defRPr lang="en-US" sz="135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5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 smtClean="0"/>
              <a:t>[Owner’s email]</a:t>
            </a:r>
          </a:p>
        </p:txBody>
      </p:sp>
    </p:spTree>
    <p:extLst>
      <p:ext uri="{BB962C8B-B14F-4D97-AF65-F5344CB8AC3E}">
        <p14:creationId xmlns:p14="http://schemas.microsoft.com/office/powerpoint/2010/main" val="18936056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tockholm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800"/>
            <a:ext cx="7772400" cy="1026000"/>
          </a:xfrm>
        </p:spPr>
        <p:txBody>
          <a:bodyPr anchor="b" anchorCtr="0"/>
          <a:lstStyle>
            <a:lvl1pPr algn="l">
              <a:defRPr sz="27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09300"/>
            <a:ext cx="6400800" cy="1314900"/>
          </a:xfrm>
        </p:spPr>
        <p:txBody>
          <a:bodyPr/>
          <a:lstStyle>
            <a:lvl1pPr marL="0" indent="0" algn="l">
              <a:buNone/>
              <a:defRPr sz="1350" b="0">
                <a:solidFill>
                  <a:srgbClr val="535353"/>
                </a:solidFill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63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London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800"/>
            <a:ext cx="7772400" cy="1026000"/>
          </a:xfrm>
        </p:spPr>
        <p:txBody>
          <a:bodyPr anchor="b" anchorCtr="0"/>
          <a:lstStyle>
            <a:lvl1pPr algn="l">
              <a:defRPr sz="2700" b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509300"/>
            <a:ext cx="6400800" cy="1314900"/>
          </a:xfrm>
        </p:spPr>
        <p:txBody>
          <a:bodyPr/>
          <a:lstStyle>
            <a:lvl1pPr marL="0" indent="0" algn="l">
              <a:buNone/>
              <a:defRPr sz="1350" b="0">
                <a:solidFill>
                  <a:srgbClr val="535353"/>
                </a:solidFill>
                <a:latin typeface="Calibri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9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0000" indent="-202500">
              <a:defRPr/>
            </a:lvl2pPr>
            <a:lvl3pPr marL="877500" indent="-2025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273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ocumenta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600" cy="6210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0400"/>
            <a:ext cx="8229600" cy="3348000"/>
          </a:xfrm>
        </p:spPr>
        <p:txBody>
          <a:bodyPr/>
          <a:lstStyle>
            <a:lvl1pPr>
              <a:defRPr sz="1350"/>
            </a:lvl1pPr>
            <a:lvl2pPr marL="540000" indent="-202500">
              <a:defRPr sz="1350"/>
            </a:lvl2pPr>
            <a:lvl3pPr marL="877500" indent="-2025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164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"/>
          <a:stretch/>
        </p:blipFill>
        <p:spPr>
          <a:xfrm>
            <a:off x="1" y="2"/>
            <a:ext cx="4029445" cy="51434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0000" indent="-202500">
              <a:defRPr/>
            </a:lvl2pPr>
            <a:lvl3pPr marL="877500" indent="-202500"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185626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6300"/>
            <a:ext cx="4038600" cy="3021300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1266300"/>
            <a:ext cx="4038600" cy="3021300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117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9200" cy="479822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9200" cy="25920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2316" y="1151335"/>
            <a:ext cx="4039200" cy="479822"/>
          </a:xfrm>
        </p:spPr>
        <p:txBody>
          <a:bodyPr anchor="b"/>
          <a:lstStyle>
            <a:lvl1pPr marL="0" indent="0">
              <a:buNone/>
              <a:defRPr sz="16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316" y="1631156"/>
            <a:ext cx="4039200" cy="25920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[footer]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951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600" cy="858600"/>
          </a:xfrm>
          <a:prstGeom prst="rect">
            <a:avLst/>
          </a:prstGeom>
        </p:spPr>
        <p:txBody>
          <a:bodyPr vert="horz" lIns="54000" tIns="45720" rIns="5400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6300"/>
            <a:ext cx="8229600" cy="3021300"/>
          </a:xfrm>
          <a:prstGeom prst="rect">
            <a:avLst/>
          </a:prstGeom>
        </p:spPr>
        <p:txBody>
          <a:bodyPr vert="horz" lIns="54000" tIns="45720" rIns="5400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6240" y="4590000"/>
            <a:ext cx="795600" cy="167400"/>
          </a:xfrm>
          <a:prstGeom prst="rect">
            <a:avLst/>
          </a:prstGeom>
        </p:spPr>
        <p:txBody>
          <a:bodyPr vert="horz" lIns="54000" tIns="45720" rIns="54000" bIns="45720" rtlCol="0" anchor="ctr"/>
          <a:lstStyle>
            <a:lvl1pPr algn="l">
              <a:defRPr sz="600">
                <a:solidFill>
                  <a:srgbClr val="898989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590000"/>
            <a:ext cx="820800" cy="167400"/>
          </a:xfrm>
          <a:prstGeom prst="rect">
            <a:avLst/>
          </a:prstGeom>
        </p:spPr>
        <p:txBody>
          <a:bodyPr vert="horz" lIns="54000" tIns="45720" rIns="54000" bIns="45720" rtlCol="0" anchor="ctr"/>
          <a:lstStyle>
            <a:lvl1pPr algn="l">
              <a:defRPr sz="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fi-FI" smtClean="0"/>
              <a:t>W/8680486/1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03648" y="4590000"/>
            <a:ext cx="820800" cy="167400"/>
          </a:xfrm>
          <a:prstGeom prst="rect">
            <a:avLst/>
          </a:prstGeom>
        </p:spPr>
        <p:txBody>
          <a:bodyPr vert="horz" lIns="54000" tIns="45720" rIns="54000" bIns="45720" rtlCol="0" anchor="ctr"/>
          <a:lstStyle>
            <a:lvl1pPr algn="l">
              <a:defRPr sz="6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9171E5AF-BB07-4CA1-B9D4-7DB262E47B7A}" type="slidenum">
              <a:rPr lang="fi-FI" smtClean="0"/>
              <a:t>‹#›</a:t>
            </a:fld>
            <a:endParaRPr lang="fi-FI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2815" y="4590000"/>
            <a:ext cx="1280163" cy="17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5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874" r:id="rId12"/>
    <p:sldLayoutId id="2147483875" r:id="rId13"/>
    <p:sldLayoutId id="2147483876" r:id="rId14"/>
    <p:sldLayoutId id="2147483877" r:id="rId15"/>
    <p:sldLayoutId id="2147483878" r:id="rId16"/>
    <p:sldLayoutId id="2147483879" r:id="rId17"/>
    <p:sldLayoutId id="2147483880" r:id="rId18"/>
    <p:sldLayoutId id="2147483887" r:id="rId19"/>
    <p:sldLayoutId id="2147483882" r:id="rId20"/>
    <p:sldLayoutId id="2147483883" r:id="rId21"/>
    <p:sldLayoutId id="2147483888" r:id="rId22"/>
    <p:sldLayoutId id="2147483885" r:id="rId23"/>
    <p:sldLayoutId id="2147483890" r:id="rId24"/>
    <p:sldLayoutId id="2147483891" r:id="rId25"/>
  </p:sldLayoutIdLst>
  <p:hf hdr="0" dt="0"/>
  <p:txStyles>
    <p:titleStyle>
      <a:lvl1pPr marL="0" indent="0" algn="l" defTabSz="685800" rtl="0" eaLnBrk="1" latinLnBrk="0" hangingPunct="1">
        <a:spcBef>
          <a:spcPct val="0"/>
        </a:spcBef>
        <a:buNone/>
        <a:defRPr sz="2700" b="0" kern="1200">
          <a:solidFill>
            <a:srgbClr val="F58025"/>
          </a:solidFill>
          <a:latin typeface="Calibri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432"/>
        </a:spcBef>
        <a:spcAft>
          <a:spcPts val="0"/>
        </a:spcAft>
        <a:buFont typeface="Calibri" pitchFamily="34" charset="0"/>
        <a:buChar char="‒"/>
        <a:defRPr sz="1800" b="0" kern="1200">
          <a:solidFill>
            <a:srgbClr val="535353"/>
          </a:solidFill>
          <a:latin typeface="Calibri" pitchFamily="34" charset="0"/>
          <a:ea typeface="+mn-ea"/>
          <a:cs typeface="+mn-cs"/>
        </a:defRPr>
      </a:lvl1pPr>
      <a:lvl2pPr marL="540000" indent="-202500" algn="l" defTabSz="685800" rtl="0" eaLnBrk="1" latinLnBrk="0" hangingPunct="1">
        <a:spcBef>
          <a:spcPts val="396"/>
        </a:spcBef>
        <a:spcAft>
          <a:spcPts val="0"/>
        </a:spcAft>
        <a:buFont typeface="Calibri" pitchFamily="34" charset="0"/>
        <a:buChar char="‒"/>
        <a:defRPr sz="1650" kern="1200">
          <a:solidFill>
            <a:srgbClr val="535353"/>
          </a:solidFill>
          <a:latin typeface="Calibri" pitchFamily="34" charset="0"/>
          <a:ea typeface="+mn-ea"/>
          <a:cs typeface="+mn-cs"/>
        </a:defRPr>
      </a:lvl2pPr>
      <a:lvl3pPr marL="877500" indent="-202500" algn="l" defTabSz="685800" rtl="0" eaLnBrk="1" latinLnBrk="0" hangingPunct="1">
        <a:spcBef>
          <a:spcPts val="324"/>
        </a:spcBef>
        <a:spcAft>
          <a:spcPts val="0"/>
        </a:spcAft>
        <a:buFont typeface="Calibri" pitchFamily="34" charset="0"/>
        <a:buChar char="˃"/>
        <a:defRPr sz="1350" kern="1200">
          <a:solidFill>
            <a:srgbClr val="535353"/>
          </a:solidFill>
          <a:latin typeface="Calibri" pitchFamily="34" charset="0"/>
          <a:ea typeface="+mn-ea"/>
          <a:cs typeface="+mn-cs"/>
        </a:defRPr>
      </a:lvl3pPr>
      <a:lvl4pPr marL="1080000" indent="-202406" algn="l" defTabSz="685800" rtl="0" eaLnBrk="1" latinLnBrk="0" hangingPunct="1">
        <a:spcBef>
          <a:spcPct val="20000"/>
        </a:spcBef>
        <a:spcAft>
          <a:spcPts val="0"/>
        </a:spcAft>
        <a:buFont typeface="Calibri" pitchFamily="34" charset="0"/>
        <a:buChar char="˃"/>
        <a:defRPr sz="1200" kern="1200">
          <a:solidFill>
            <a:srgbClr val="535353"/>
          </a:solidFill>
          <a:latin typeface="Calibri" pitchFamily="34" charset="0"/>
          <a:ea typeface="+mn-ea"/>
          <a:cs typeface="+mn-cs"/>
        </a:defRPr>
      </a:lvl4pPr>
      <a:lvl5pPr marL="1282500" indent="-202406" algn="l" defTabSz="685800" rtl="0" eaLnBrk="1" latinLnBrk="0" hangingPunct="1">
        <a:spcBef>
          <a:spcPts val="288"/>
        </a:spcBef>
        <a:spcAft>
          <a:spcPts val="0"/>
        </a:spcAft>
        <a:buFont typeface="Calibri" pitchFamily="34" charset="0"/>
        <a:buChar char="˃"/>
        <a:defRPr sz="1200" kern="1200">
          <a:solidFill>
            <a:srgbClr val="535353"/>
          </a:solidFill>
          <a:latin typeface="Calibri" pitchFamily="34" charset="0"/>
          <a:ea typeface="+mn-ea"/>
          <a:cs typeface="+mn-cs"/>
        </a:defRPr>
      </a:lvl5pPr>
      <a:lvl6pPr marL="1012500" indent="-202500" algn="l" defTabSz="685800" rtl="0" eaLnBrk="1" latinLnBrk="0" hangingPunct="1">
        <a:spcBef>
          <a:spcPct val="20000"/>
        </a:spcBef>
        <a:buFont typeface="Calibri" pitchFamily="34" charset="0"/>
        <a:buChar char="˃"/>
        <a:defRPr sz="1200" kern="1200">
          <a:solidFill>
            <a:srgbClr val="535353"/>
          </a:solidFill>
          <a:latin typeface="Calibri" pitchFamily="34" charset="0"/>
          <a:ea typeface="+mn-ea"/>
          <a:cs typeface="+mn-cs"/>
        </a:defRPr>
      </a:lvl6pPr>
      <a:lvl7pPr marL="1484710" indent="-202406" algn="l" defTabSz="685800" rtl="0" eaLnBrk="1" latinLnBrk="0" hangingPunct="1">
        <a:spcBef>
          <a:spcPct val="20000"/>
        </a:spcBef>
        <a:buFont typeface="Calibri" pitchFamily="34" charset="0"/>
        <a:buChar char="˃"/>
        <a:defRPr sz="1200" kern="1200">
          <a:solidFill>
            <a:srgbClr val="535353"/>
          </a:solidFill>
          <a:latin typeface="Calibri" pitchFamily="34" charset="0"/>
          <a:ea typeface="+mn-ea"/>
          <a:cs typeface="+mn-cs"/>
        </a:defRPr>
      </a:lvl7pPr>
      <a:lvl8pPr marL="1687116" indent="-202406" algn="l" defTabSz="685800" rtl="0" eaLnBrk="1" latinLnBrk="0" hangingPunct="1">
        <a:spcBef>
          <a:spcPct val="20000"/>
        </a:spcBef>
        <a:buFont typeface="Calibri" pitchFamily="34" charset="0"/>
        <a:buChar char="˃"/>
        <a:defRPr sz="1200" kern="1200">
          <a:solidFill>
            <a:srgbClr val="535353"/>
          </a:solidFill>
          <a:latin typeface="Calibri" pitchFamily="34" charset="0"/>
          <a:ea typeface="+mn-ea"/>
          <a:cs typeface="+mn-cs"/>
        </a:defRPr>
      </a:lvl8pPr>
      <a:lvl9pPr marL="1890000" indent="-202406" algn="l" defTabSz="685800" rtl="0" eaLnBrk="1" latinLnBrk="0" hangingPunct="1">
        <a:spcBef>
          <a:spcPct val="20000"/>
        </a:spcBef>
        <a:buFont typeface="Calibri" pitchFamily="34" charset="0"/>
        <a:buChar char="˃"/>
        <a:defRPr sz="1200" kern="1200">
          <a:solidFill>
            <a:srgbClr val="535353"/>
          </a:solidFill>
          <a:latin typeface="Calibri" pitchFamily="34" charset="0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708">
          <p15:clr>
            <a:srgbClr val="F26B43"/>
          </p15:clr>
        </p15:guide>
        <p15:guide id="2" pos="284">
          <p15:clr>
            <a:srgbClr val="F26B43"/>
          </p15:clr>
        </p15:guide>
        <p15:guide id="3" orient="horz" pos="2890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3003">
          <p15:clr>
            <a:srgbClr val="F26B43"/>
          </p15:clr>
        </p15:guide>
        <p15:guide id="6" orient="horz" pos="793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16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800" dirty="0"/>
              <a:t>Intervention by </a:t>
            </a:r>
            <a:r>
              <a:rPr lang="en-AU" sz="2800" dirty="0"/>
              <a:t>Third</a:t>
            </a:r>
            <a:r>
              <a:rPr lang="sv-SE" sz="2800" dirty="0"/>
              <a:t> </a:t>
            </a:r>
            <a:r>
              <a:rPr lang="en-AU" sz="2800" dirty="0"/>
              <a:t>Parties</a:t>
            </a:r>
            <a:r>
              <a:rPr lang="sv-SE" sz="2800" dirty="0"/>
              <a:t> in </a:t>
            </a:r>
            <a:br>
              <a:rPr lang="sv-SE" sz="2800" dirty="0"/>
            </a:br>
            <a:r>
              <a:rPr lang="sv-SE" sz="2800" dirty="0"/>
              <a:t>investment </a:t>
            </a:r>
            <a:r>
              <a:rPr lang="sv-SE" sz="2800" dirty="0" err="1"/>
              <a:t>arbitration</a:t>
            </a:r>
            <a:r>
              <a:rPr lang="sv-SE" sz="2800" dirty="0"/>
              <a:t> </a:t>
            </a:r>
            <a:r>
              <a:rPr lang="sv-SE" sz="2800" dirty="0" err="1" smtClean="0"/>
              <a:t>proceedings</a:t>
            </a:r>
            <a:r>
              <a:rPr lang="sv-SE" dirty="0" smtClean="0"/>
              <a:t> 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2400" i="1" dirty="0" smtClean="0"/>
              <a:t>- and </a:t>
            </a:r>
            <a:r>
              <a:rPr lang="sv-SE" sz="2400" i="1" dirty="0" err="1"/>
              <a:t>its</a:t>
            </a:r>
            <a:r>
              <a:rPr lang="sv-SE" sz="2400" i="1" dirty="0"/>
              <a:t> </a:t>
            </a:r>
            <a:r>
              <a:rPr lang="sv-SE" sz="2400" i="1" dirty="0" err="1" smtClean="0"/>
              <a:t>impact</a:t>
            </a:r>
            <a:r>
              <a:rPr lang="sv-SE" sz="2400" i="1" dirty="0" smtClean="0"/>
              <a:t> </a:t>
            </a:r>
            <a:r>
              <a:rPr lang="sv-SE" sz="2400" i="1" dirty="0"/>
              <a:t>on </a:t>
            </a:r>
            <a:r>
              <a:rPr lang="sv-SE" sz="2400" i="1" dirty="0" err="1"/>
              <a:t>p</a:t>
            </a:r>
            <a:r>
              <a:rPr lang="sv-SE" sz="2400" i="1" dirty="0" err="1" smtClean="0"/>
              <a:t>rocedural</a:t>
            </a:r>
            <a:r>
              <a:rPr lang="sv-SE" sz="2400" i="1" dirty="0" smtClean="0"/>
              <a:t> </a:t>
            </a:r>
            <a:r>
              <a:rPr lang="sv-SE" sz="2400" i="1" dirty="0" err="1"/>
              <a:t>e</a:t>
            </a:r>
            <a:r>
              <a:rPr lang="sv-SE" sz="2400" i="1" dirty="0" err="1" smtClean="0"/>
              <a:t>fficiency</a:t>
            </a:r>
            <a:endParaRPr lang="sv-SE" sz="2400" i="1" dirty="0" smtClean="0"/>
          </a:p>
          <a:p>
            <a:r>
              <a:rPr lang="fi-FI" dirty="0" smtClean="0"/>
              <a:t>Johan Sidklev, 18 November 2018 </a:t>
            </a:r>
          </a:p>
          <a:p>
            <a:r>
              <a:rPr lang="fi-FI" dirty="0"/>
              <a:t>BCDR-AAA/SCC </a:t>
            </a:r>
            <a:r>
              <a:rPr lang="fi-FI" dirty="0" err="1"/>
              <a:t>Joint</a:t>
            </a:r>
            <a:r>
              <a:rPr lang="fi-FI" dirty="0"/>
              <a:t> </a:t>
            </a:r>
            <a:r>
              <a:rPr lang="fi-FI" dirty="0" smtClean="0"/>
              <a:t>Conference, Bahrain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050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Implications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/>
              <a:t>Increase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practical </a:t>
            </a:r>
            <a:r>
              <a:rPr lang="sv-SE" dirty="0" err="1" smtClean="0"/>
              <a:t>burden</a:t>
            </a:r>
            <a:r>
              <a:rPr lang="sv-SE" dirty="0" smtClean="0"/>
              <a:t> on </a:t>
            </a:r>
            <a:r>
              <a:rPr lang="sv-SE" dirty="0" err="1" smtClean="0"/>
              <a:t>parties</a:t>
            </a:r>
            <a:r>
              <a:rPr lang="sv-SE" dirty="0" smtClean="0"/>
              <a:t>, </a:t>
            </a:r>
            <a:r>
              <a:rPr lang="sv-SE" dirty="0" err="1" smtClean="0"/>
              <a:t>incl</a:t>
            </a:r>
            <a:r>
              <a:rPr lang="sv-SE" dirty="0" smtClean="0"/>
              <a:t>. </a:t>
            </a:r>
            <a:r>
              <a:rPr lang="sv-SE" dirty="0" err="1" smtClean="0"/>
              <a:t>additional</a:t>
            </a:r>
            <a:r>
              <a:rPr lang="sv-SE" dirty="0" smtClean="0"/>
              <a:t> </a:t>
            </a:r>
            <a:r>
              <a:rPr lang="sv-SE" dirty="0" err="1" smtClean="0"/>
              <a:t>costs</a:t>
            </a:r>
            <a:r>
              <a:rPr lang="sv-SE" dirty="0" smtClean="0"/>
              <a:t> and </a:t>
            </a:r>
            <a:r>
              <a:rPr lang="sv-SE" dirty="0" err="1" smtClean="0"/>
              <a:t>delay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Loss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confidentiality</a:t>
            </a:r>
            <a:r>
              <a:rPr lang="sv-SE" dirty="0" smtClean="0"/>
              <a:t> and </a:t>
            </a:r>
            <a:r>
              <a:rPr lang="sv-SE" dirty="0" err="1" smtClean="0"/>
              <a:t>privacy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Re-</a:t>
            </a:r>
            <a:r>
              <a:rPr lang="sv-SE" dirty="0" err="1" smtClean="0"/>
              <a:t>politicization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international </a:t>
            </a:r>
            <a:r>
              <a:rPr lang="sv-SE" dirty="0" err="1" smtClean="0"/>
              <a:t>disputes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Potential </a:t>
            </a:r>
            <a:r>
              <a:rPr lang="sv-SE" dirty="0" err="1" smtClean="0"/>
              <a:t>combined</a:t>
            </a:r>
            <a:r>
              <a:rPr lang="sv-SE" dirty="0" smtClean="0"/>
              <a:t> </a:t>
            </a:r>
            <a:r>
              <a:rPr lang="sv-SE" dirty="0" err="1" smtClean="0"/>
              <a:t>effect</a:t>
            </a:r>
            <a:r>
              <a:rPr lang="sv-SE" dirty="0" smtClean="0"/>
              <a:t>: less </a:t>
            </a:r>
            <a:r>
              <a:rPr lang="sv-SE" dirty="0" err="1" smtClean="0"/>
              <a:t>confidence</a:t>
            </a:r>
            <a:r>
              <a:rPr lang="sv-SE" dirty="0" smtClean="0"/>
              <a:t> in system</a:t>
            </a:r>
          </a:p>
          <a:p>
            <a:endParaRPr lang="fi-FI" dirty="0"/>
          </a:p>
        </p:txBody>
      </p:sp>
      <p:pic>
        <p:nvPicPr>
          <p:cNvPr id="31" name="Picture Placeholder 30"/>
          <p:cNvPicPr>
            <a:picLocks noGrp="1" noChangeAspect="1"/>
          </p:cNvPicPr>
          <p:nvPr>
            <p:ph type="pic" sz="quarter" idx="5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848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Opposing</a:t>
            </a:r>
            <a:r>
              <a:rPr lang="sv-SE" dirty="0"/>
              <a:t> interests –  </a:t>
            </a:r>
            <a:r>
              <a:rPr lang="sv-SE" dirty="0" err="1"/>
              <a:t>striking</a:t>
            </a:r>
            <a:r>
              <a:rPr lang="sv-SE" dirty="0"/>
              <a:t> a </a:t>
            </a:r>
            <a:r>
              <a:rPr lang="sv-SE" dirty="0" err="1"/>
              <a:t>balance</a:t>
            </a:r>
            <a:r>
              <a:rPr lang="sv-SE" dirty="0"/>
              <a:t> 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Investment </a:t>
            </a:r>
            <a:r>
              <a:rPr lang="sv-SE" dirty="0" err="1"/>
              <a:t>arbitration</a:t>
            </a:r>
            <a:r>
              <a:rPr lang="sv-SE" dirty="0"/>
              <a:t> </a:t>
            </a:r>
            <a:r>
              <a:rPr lang="sv-SE" dirty="0" err="1"/>
              <a:t>regime</a:t>
            </a:r>
            <a:r>
              <a:rPr lang="sv-SE" dirty="0"/>
              <a:t> </a:t>
            </a:r>
            <a:r>
              <a:rPr lang="sv-SE" dirty="0" err="1"/>
              <a:t>distinct</a:t>
            </a:r>
            <a:r>
              <a:rPr lang="sv-SE" dirty="0"/>
              <a:t> from </a:t>
            </a:r>
            <a:r>
              <a:rPr lang="sv-SE" dirty="0" err="1"/>
              <a:t>traditional</a:t>
            </a:r>
            <a:r>
              <a:rPr lang="sv-SE" dirty="0"/>
              <a:t> </a:t>
            </a:r>
            <a:r>
              <a:rPr lang="sv-SE" dirty="0" err="1"/>
              <a:t>commercial</a:t>
            </a:r>
            <a:r>
              <a:rPr lang="sv-SE" dirty="0"/>
              <a:t> </a:t>
            </a:r>
            <a:r>
              <a:rPr lang="sv-SE" dirty="0" err="1"/>
              <a:t>arbitration</a:t>
            </a:r>
            <a:r>
              <a:rPr lang="sv-SE" dirty="0"/>
              <a:t> </a:t>
            </a:r>
            <a:r>
              <a:rPr lang="sv-SE" dirty="0" smtClean="0"/>
              <a:t>–</a:t>
            </a:r>
            <a:r>
              <a:rPr lang="sv-SE" dirty="0" err="1"/>
              <a:t>i</a:t>
            </a:r>
            <a:r>
              <a:rPr lang="sv-SE" dirty="0" err="1" smtClean="0"/>
              <a:t>mperative</a:t>
            </a:r>
            <a:r>
              <a:rPr lang="sv-SE" dirty="0" smtClean="0"/>
              <a:t> </a:t>
            </a:r>
            <a:r>
              <a:rPr lang="sv-SE" dirty="0"/>
              <a:t>to </a:t>
            </a:r>
            <a:r>
              <a:rPr lang="sv-SE" dirty="0" err="1"/>
              <a:t>satsify</a:t>
            </a:r>
            <a:r>
              <a:rPr lang="sv-SE" dirty="0"/>
              <a:t> </a:t>
            </a:r>
            <a:r>
              <a:rPr lang="sv-SE" dirty="0" err="1"/>
              <a:t>high</a:t>
            </a:r>
            <a:r>
              <a:rPr lang="sv-SE" dirty="0"/>
              <a:t> standards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transparency</a:t>
            </a:r>
            <a:r>
              <a:rPr lang="sv-SE" dirty="0"/>
              <a:t> and </a:t>
            </a:r>
            <a:r>
              <a:rPr lang="sv-SE" dirty="0" err="1"/>
              <a:t>legitimacy</a:t>
            </a:r>
            <a:r>
              <a:rPr lang="sv-SE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/>
              <a:t>Prevent</a:t>
            </a:r>
            <a:r>
              <a:rPr lang="sv-SE" dirty="0"/>
              <a:t> </a:t>
            </a:r>
            <a:r>
              <a:rPr lang="sv-SE" dirty="0" err="1"/>
              <a:t>fragmentation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international law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ICSID </a:t>
            </a:r>
            <a:r>
              <a:rPr lang="sv-SE" dirty="0" err="1"/>
              <a:t>Rule</a:t>
            </a:r>
            <a:r>
              <a:rPr lang="sv-SE" dirty="0"/>
              <a:t> 37(2) and SCC </a:t>
            </a:r>
            <a:r>
              <a:rPr lang="sv-SE" dirty="0" err="1" smtClean="0"/>
              <a:t>Rules</a:t>
            </a:r>
            <a:r>
              <a:rPr lang="sv-SE" smtClean="0"/>
              <a:t> Appendix </a:t>
            </a:r>
            <a:r>
              <a:rPr lang="sv-SE" dirty="0"/>
              <a:t>III </a:t>
            </a:r>
            <a:r>
              <a:rPr lang="sv-SE" dirty="0" err="1" smtClean="0"/>
              <a:t>provide</a:t>
            </a:r>
            <a:r>
              <a:rPr lang="sv-SE" dirty="0" smtClean="0"/>
              <a:t> </a:t>
            </a:r>
            <a:r>
              <a:rPr lang="sv-SE" dirty="0" err="1"/>
              <a:t>tools</a:t>
            </a:r>
            <a:r>
              <a:rPr lang="sv-SE" dirty="0"/>
              <a:t> to strike </a:t>
            </a:r>
            <a:r>
              <a:rPr lang="sv-SE" dirty="0" err="1"/>
              <a:t>appropriate</a:t>
            </a:r>
            <a:r>
              <a:rPr lang="sv-SE" dirty="0"/>
              <a:t> </a:t>
            </a:r>
            <a:r>
              <a:rPr lang="sv-SE" dirty="0" err="1" smtClean="0"/>
              <a:t>balance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11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125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Thank you!</a:t>
            </a:r>
            <a:endParaRPr lang="fi-FI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fi-FI" smtClean="0"/>
              <a:t>Johan Sidklev	</a:t>
            </a:r>
            <a:endParaRPr lang="fi-FI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fi-FI" smtClean="0"/>
              <a:t>Partner</a:t>
            </a:r>
            <a:endParaRPr lang="fi-FI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5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 b="113"/>
          <a:stretch>
            <a:fillRect/>
          </a:stretch>
        </p:blipFill>
        <p:spPr/>
      </p:pic>
      <p:sp>
        <p:nvSpPr>
          <p:cNvPr id="26" name="Text Placeholder 25"/>
          <p:cNvSpPr>
            <a:spLocks noGrp="1"/>
          </p:cNvSpPr>
          <p:nvPr>
            <p:ph type="body" sz="quarter" idx="60"/>
          </p:nvPr>
        </p:nvSpPr>
        <p:spPr/>
        <p:txBody>
          <a:bodyPr/>
          <a:lstStyle/>
          <a:p>
            <a:r>
              <a:rPr lang="fi-FI" smtClean="0"/>
              <a:t>Contact</a:t>
            </a:r>
            <a:endParaRPr lang="fi-FI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53"/>
          </p:nvPr>
        </p:nvSpPr>
        <p:spPr/>
        <p:txBody>
          <a:bodyPr/>
          <a:lstStyle/>
          <a:p>
            <a:r>
              <a:rPr lang="fi-FI" smtClean="0"/>
              <a:t>+46 8 553 190 70</a:t>
            </a:r>
            <a:endParaRPr lang="fi-FI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fi-FI" smtClean="0"/>
              <a:t>johan.sidklev@roschier.com</a:t>
            </a:r>
            <a:endParaRPr lang="fi-FI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22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Historical</a:t>
            </a:r>
            <a:r>
              <a:rPr lang="sv-SE" dirty="0" smtClean="0"/>
              <a:t> </a:t>
            </a:r>
            <a:r>
              <a:rPr lang="sv-SE" dirty="0" err="1" smtClean="0"/>
              <a:t>context</a:t>
            </a:r>
            <a:r>
              <a:rPr lang="sv-SE" dirty="0" smtClean="0"/>
              <a:t>– </a:t>
            </a:r>
            <a:r>
              <a:rPr lang="sv-SE" dirty="0" err="1" smtClean="0"/>
              <a:t>amicus</a:t>
            </a:r>
            <a:r>
              <a:rPr lang="sv-SE" dirty="0" smtClean="0"/>
              <a:t> </a:t>
            </a:r>
            <a:r>
              <a:rPr lang="sv-SE" dirty="0" err="1" smtClean="0"/>
              <a:t>curiae</a:t>
            </a:r>
            <a:r>
              <a:rPr lang="sv-SE" dirty="0" smtClean="0"/>
              <a:t> intervention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Amici Curiae (</a:t>
            </a:r>
            <a:r>
              <a:rPr lang="en-US" sz="1400" dirty="0" err="1" smtClean="0"/>
              <a:t>latin</a:t>
            </a:r>
            <a:r>
              <a:rPr lang="en-US" sz="1400" dirty="0" smtClean="0"/>
              <a:t> for </a:t>
            </a:r>
            <a:r>
              <a:rPr lang="en-US" sz="1400" i="1" dirty="0" smtClean="0"/>
              <a:t>"friend of the court"</a:t>
            </a:r>
            <a:r>
              <a:rPr lang="en-US" sz="1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Originating in Roman law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The third party can offer some information or insight other than that of the parties and thereby assist the decision maker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Typically the third party participates through written submissions (</a:t>
            </a:r>
            <a:r>
              <a:rPr lang="en-US" sz="1400" i="1" dirty="0" smtClean="0"/>
              <a:t>amicus briefs</a:t>
            </a:r>
            <a:r>
              <a:rPr lang="en-US" sz="1400" dirty="0" smtClean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 smtClean="0"/>
              <a:t>Decision-maker </a:t>
            </a:r>
            <a:r>
              <a:rPr lang="en-US" sz="1400" u="sng" dirty="0" smtClean="0"/>
              <a:t>may</a:t>
            </a:r>
            <a:r>
              <a:rPr lang="en-US" sz="1400" dirty="0" smtClean="0"/>
              <a:t> (discretion) allow a third party to offer assistance</a:t>
            </a:r>
          </a:p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5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64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Third</a:t>
            </a:r>
            <a:r>
              <a:rPr lang="sv-SE" dirty="0" smtClean="0"/>
              <a:t> party intervention in Pioneer NAFTA and ICSID </a:t>
            </a:r>
            <a:r>
              <a:rPr lang="sv-SE" dirty="0" err="1" smtClean="0"/>
              <a:t>Proceedings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 smtClean="0"/>
              <a:t>Post 2001, in the </a:t>
            </a:r>
            <a:r>
              <a:rPr lang="sv-SE" sz="1600" dirty="0" err="1" smtClean="0"/>
              <a:t>wake</a:t>
            </a:r>
            <a:r>
              <a:rPr lang="sv-SE" sz="1600" dirty="0" smtClean="0"/>
              <a:t> </a:t>
            </a:r>
            <a:r>
              <a:rPr lang="sv-SE" sz="1600" dirty="0" err="1" smtClean="0"/>
              <a:t>of</a:t>
            </a:r>
            <a:r>
              <a:rPr lang="sv-SE" sz="1600" dirty="0" smtClean="0"/>
              <a:t> </a:t>
            </a:r>
            <a:r>
              <a:rPr lang="sv-SE" sz="1600" dirty="0" err="1" smtClean="0"/>
              <a:t>Methanex</a:t>
            </a:r>
            <a:r>
              <a:rPr lang="sv-SE" sz="1600" dirty="0" smtClean="0"/>
              <a:t>, UPS and </a:t>
            </a:r>
            <a:r>
              <a:rPr lang="sv-SE" sz="1600" dirty="0" err="1" smtClean="0"/>
              <a:t>Glamis</a:t>
            </a:r>
            <a:r>
              <a:rPr lang="sv-SE" sz="1600" dirty="0" smtClean="0"/>
              <a:t> </a:t>
            </a:r>
            <a:r>
              <a:rPr lang="sv-SE" sz="1600" dirty="0" err="1" smtClean="0"/>
              <a:t>cases</a:t>
            </a:r>
            <a:r>
              <a:rPr lang="sv-SE" sz="1600" dirty="0" smtClean="0"/>
              <a:t>, a </a:t>
            </a:r>
            <a:r>
              <a:rPr lang="sv-SE" sz="1600" dirty="0" err="1" smtClean="0"/>
              <a:t>practice</a:t>
            </a:r>
            <a:r>
              <a:rPr lang="sv-SE" sz="1600" dirty="0" smtClean="0"/>
              <a:t> </a:t>
            </a:r>
            <a:r>
              <a:rPr lang="sv-SE" sz="1600" dirty="0" err="1" smtClean="0"/>
              <a:t>started</a:t>
            </a:r>
            <a:r>
              <a:rPr lang="sv-SE" sz="1600" dirty="0" smtClean="0"/>
              <a:t> to </a:t>
            </a:r>
            <a:r>
              <a:rPr lang="sv-SE" sz="1600" dirty="0" err="1" smtClean="0"/>
              <a:t>emerge</a:t>
            </a:r>
            <a:endParaRPr lang="sv-SE" sz="1600" dirty="0" smtClean="0"/>
          </a:p>
          <a:p>
            <a:pPr marL="0" indent="0">
              <a:buNone/>
            </a:pPr>
            <a:r>
              <a:rPr lang="sv-SE" sz="1600" dirty="0" smtClean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 smtClean="0"/>
              <a:t>In 2005 an ICSID tribunal </a:t>
            </a:r>
            <a:r>
              <a:rPr lang="sv-SE" sz="1600" dirty="0" err="1" smtClean="0"/>
              <a:t>allowed</a:t>
            </a:r>
            <a:r>
              <a:rPr lang="sv-SE" sz="1600" dirty="0" smtClean="0"/>
              <a:t> </a:t>
            </a:r>
            <a:r>
              <a:rPr lang="sv-SE" sz="1600" dirty="0" err="1" smtClean="0"/>
              <a:t>amicus</a:t>
            </a:r>
            <a:r>
              <a:rPr lang="sv-SE" sz="1600" dirty="0" smtClean="0"/>
              <a:t> intervention (</a:t>
            </a:r>
            <a:r>
              <a:rPr lang="sv-SE" sz="1600" i="1" dirty="0" err="1" smtClean="0"/>
              <a:t>Aguas</a:t>
            </a:r>
            <a:r>
              <a:rPr lang="sv-SE" sz="1600" i="1" dirty="0" smtClean="0"/>
              <a:t> Argentinas v. Argentina</a:t>
            </a:r>
            <a:r>
              <a:rPr lang="sv-SE" sz="1600" dirty="0" smtClean="0"/>
              <a:t>)</a:t>
            </a:r>
          </a:p>
          <a:p>
            <a:pPr marL="0" indent="0">
              <a:buNone/>
            </a:pPr>
            <a:endParaRPr lang="sv-SE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sz="1600" dirty="0" smtClean="0"/>
              <a:t>The </a:t>
            </a:r>
            <a:r>
              <a:rPr lang="sv-SE" sz="1600" dirty="0" err="1"/>
              <a:t>current</a:t>
            </a:r>
            <a:r>
              <a:rPr lang="sv-SE" sz="1600" dirty="0"/>
              <a:t> ICSID Arbitration </a:t>
            </a:r>
            <a:r>
              <a:rPr lang="sv-SE" sz="1600" dirty="0" err="1"/>
              <a:t>Rules</a:t>
            </a:r>
            <a:r>
              <a:rPr lang="sv-SE" sz="1600" dirty="0"/>
              <a:t> </a:t>
            </a:r>
            <a:r>
              <a:rPr lang="sv-SE" sz="1600" dirty="0" err="1"/>
              <a:t>came</a:t>
            </a:r>
            <a:r>
              <a:rPr lang="sv-SE" sz="1600" dirty="0"/>
              <a:t> </a:t>
            </a:r>
            <a:r>
              <a:rPr lang="sv-SE" sz="1600" dirty="0" err="1"/>
              <a:t>into</a:t>
            </a:r>
            <a:r>
              <a:rPr lang="sv-SE" sz="1600" dirty="0"/>
              <a:t> </a:t>
            </a:r>
            <a:r>
              <a:rPr lang="sv-SE" sz="1600" dirty="0" err="1"/>
              <a:t>effect</a:t>
            </a:r>
            <a:r>
              <a:rPr lang="sv-SE" sz="1600" dirty="0"/>
              <a:t> in 2006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sv-SE" sz="1600" dirty="0" err="1"/>
              <a:t>includes</a:t>
            </a:r>
            <a:r>
              <a:rPr lang="sv-SE" sz="1600" dirty="0"/>
              <a:t> provision on </a:t>
            </a:r>
            <a:r>
              <a:rPr lang="sv-SE" sz="1600" dirty="0" err="1"/>
              <a:t>third</a:t>
            </a:r>
            <a:r>
              <a:rPr lang="sv-SE" sz="1600" dirty="0"/>
              <a:t> party intervention</a:t>
            </a:r>
          </a:p>
          <a:p>
            <a:pPr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pic>
        <p:nvPicPr>
          <p:cNvPr id="70" name="Picture Placeholder 69"/>
          <p:cNvPicPr>
            <a:picLocks noGrp="1" noChangeAspect="1"/>
          </p:cNvPicPr>
          <p:nvPr>
            <p:ph type="pic" sz="quarter" idx="5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77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Relevant </a:t>
            </a:r>
            <a:r>
              <a:rPr lang="sv-SE" dirty="0" err="1" smtClean="0"/>
              <a:t>Considerations</a:t>
            </a:r>
            <a:r>
              <a:rPr lang="sv-SE" dirty="0" smtClean="0"/>
              <a:t> </a:t>
            </a:r>
            <a:r>
              <a:rPr lang="sv-SE" dirty="0" err="1" smtClean="0"/>
              <a:t>when</a:t>
            </a:r>
            <a:r>
              <a:rPr lang="sv-SE" dirty="0" smtClean="0"/>
              <a:t> </a:t>
            </a:r>
            <a:r>
              <a:rPr lang="sv-SE" dirty="0" err="1" smtClean="0"/>
              <a:t>Faced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Intervention </a:t>
            </a:r>
            <a:r>
              <a:rPr lang="sv-SE" dirty="0" err="1" smtClean="0"/>
              <a:t>Request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i="1" dirty="0" err="1" smtClean="0"/>
              <a:t>Aguas</a:t>
            </a:r>
            <a:r>
              <a:rPr lang="en-US" sz="1600" i="1" dirty="0" smtClean="0"/>
              <a:t> Tribunal </a:t>
            </a:r>
            <a:r>
              <a:rPr lang="en-US" sz="1600" dirty="0" smtClean="0"/>
              <a:t>– a tribunal should consider:</a:t>
            </a:r>
          </a:p>
          <a:p>
            <a:pPr marL="737550" lvl="1" indent="-400050">
              <a:buFont typeface="+mj-lt"/>
              <a:buAutoNum type="romanLcPeriod"/>
            </a:pPr>
            <a:r>
              <a:rPr lang="en-US" sz="1600" dirty="0" smtClean="0"/>
              <a:t>appropriateness of subject matter</a:t>
            </a:r>
          </a:p>
          <a:p>
            <a:pPr marL="737550" lvl="1" indent="-400050">
              <a:buFont typeface="+mj-lt"/>
              <a:buAutoNum type="romanLcPeriod"/>
            </a:pPr>
            <a:r>
              <a:rPr lang="en-US" sz="1600" dirty="0" smtClean="0"/>
              <a:t>suitability of third party acting as </a:t>
            </a:r>
            <a:r>
              <a:rPr lang="en-US" sz="1600" i="1" dirty="0" smtClean="0"/>
              <a:t>amicus curiae</a:t>
            </a:r>
          </a:p>
          <a:p>
            <a:pPr marL="737550" lvl="1" indent="-400050">
              <a:buFont typeface="+mj-lt"/>
              <a:buAutoNum type="romanLcPeriod"/>
            </a:pPr>
            <a:r>
              <a:rPr lang="en-US" sz="1600" dirty="0" smtClean="0"/>
              <a:t>procedure by which </a:t>
            </a:r>
            <a:r>
              <a:rPr lang="en-US" sz="1600" i="1" dirty="0" smtClean="0"/>
              <a:t>amicus submission</a:t>
            </a:r>
            <a:r>
              <a:rPr lang="en-US" sz="1600" dirty="0" smtClean="0"/>
              <a:t> is made and considered </a:t>
            </a:r>
            <a:br>
              <a:rPr lang="en-US" sz="1600" dirty="0" smtClean="0"/>
            </a:b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Safeguard following interests of the parties: </a:t>
            </a:r>
            <a:r>
              <a:rPr lang="en-US" sz="1600" i="1" dirty="0" smtClean="0"/>
              <a:t>fairness, effectiveness and promptness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Balance rights / interests of third parties with substantive and procedural rights of disputing parties</a:t>
            </a:r>
          </a:p>
          <a:p>
            <a:endParaRPr lang="fi-FI" dirty="0"/>
          </a:p>
        </p:txBody>
      </p:sp>
      <p:pic>
        <p:nvPicPr>
          <p:cNvPr id="50" name="Picture Placeholder 49"/>
          <p:cNvPicPr>
            <a:picLocks noGrp="1" noChangeAspect="1"/>
          </p:cNvPicPr>
          <p:nvPr>
            <p:ph type="pic" sz="quarter" idx="5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03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SCC Arbitration Rules (2017)	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pPr/>
              <a:t>5</a:t>
            </a:fld>
            <a:endParaRPr lang="fi-FI"/>
          </a:p>
        </p:txBody>
      </p:sp>
      <p:graphicFrame>
        <p:nvGraphicFramePr>
          <p:cNvPr id="36" name="Diagram 35"/>
          <p:cNvGraphicFramePr/>
          <p:nvPr>
            <p:extLst>
              <p:ext uri="{D42A27DB-BD31-4B8C-83A1-F6EECF244321}">
                <p14:modId xmlns:p14="http://schemas.microsoft.com/office/powerpoint/2010/main" val="549464543"/>
              </p:ext>
            </p:extLst>
          </p:nvPr>
        </p:nvGraphicFramePr>
        <p:xfrm>
          <a:off x="1524000" y="89573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2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SCC Appendix </a:t>
            </a:r>
            <a:r>
              <a:rPr lang="sv-SE" dirty="0" smtClean="0"/>
              <a:t>III, </a:t>
            </a:r>
            <a:r>
              <a:rPr lang="sv-SE" dirty="0" err="1" smtClean="0"/>
              <a:t>Article</a:t>
            </a:r>
            <a:r>
              <a:rPr lang="sv-SE" dirty="0" smtClean="0"/>
              <a:t> </a:t>
            </a:r>
            <a:r>
              <a:rPr lang="sv-SE" dirty="0"/>
              <a:t>3 </a:t>
            </a:r>
            <a:r>
              <a:rPr lang="sv-SE" dirty="0" smtClean="0"/>
              <a:t> 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1756338"/>
              </p:ext>
            </p:extLst>
          </p:nvPr>
        </p:nvGraphicFramePr>
        <p:xfrm>
          <a:off x="457200" y="976604"/>
          <a:ext cx="8229600" cy="323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6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532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SCC Appendix III Art. 3(7) – </a:t>
            </a:r>
            <a:r>
              <a:rPr lang="sv-SE" dirty="0" err="1"/>
              <a:t>Clarifying</a:t>
            </a:r>
            <a:r>
              <a:rPr lang="sv-SE" dirty="0"/>
              <a:t> the </a:t>
            </a:r>
            <a:r>
              <a:rPr lang="sv-SE" dirty="0" err="1"/>
              <a:t>Amicus</a:t>
            </a:r>
            <a:r>
              <a:rPr lang="sv-SE" dirty="0"/>
              <a:t> </a:t>
            </a:r>
            <a:r>
              <a:rPr lang="sv-SE" dirty="0" err="1"/>
              <a:t>Brief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868137"/>
              </p:ext>
            </p:extLst>
          </p:nvPr>
        </p:nvGraphicFramePr>
        <p:xfrm>
          <a:off x="457200" y="1266825"/>
          <a:ext cx="8229600" cy="3021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288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Interventions by the European Commission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/>
              <a:t>Intervening</a:t>
            </a:r>
            <a:r>
              <a:rPr lang="sv-SE" dirty="0" smtClean="0"/>
              <a:t> in </a:t>
            </a:r>
            <a:r>
              <a:rPr lang="sv-SE" dirty="0" err="1" smtClean="0"/>
              <a:t>disputes</a:t>
            </a:r>
            <a:r>
              <a:rPr lang="sv-SE" dirty="0" smtClean="0"/>
              <a:t> </a:t>
            </a:r>
            <a:r>
              <a:rPr lang="sv-SE" dirty="0" err="1" smtClean="0"/>
              <a:t>where</a:t>
            </a:r>
            <a:r>
              <a:rPr lang="sv-SE" dirty="0" smtClean="0"/>
              <a:t> EU law </a:t>
            </a:r>
            <a:r>
              <a:rPr lang="sv-SE" dirty="0" err="1" smtClean="0"/>
              <a:t>may</a:t>
            </a:r>
            <a:r>
              <a:rPr lang="sv-SE" dirty="0" smtClean="0"/>
              <a:t> </a:t>
            </a:r>
            <a:r>
              <a:rPr lang="sv-SE" dirty="0" err="1" smtClean="0"/>
              <a:t>apply</a:t>
            </a: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err="1" smtClean="0"/>
              <a:t>Objective</a:t>
            </a:r>
            <a:r>
              <a:rPr lang="sv-SE" dirty="0" smtClean="0"/>
              <a:t>: </a:t>
            </a:r>
            <a:r>
              <a:rPr lang="sv-SE" dirty="0" err="1" smtClean="0"/>
              <a:t>ensure</a:t>
            </a:r>
            <a:r>
              <a:rPr lang="sv-SE" dirty="0" smtClean="0"/>
              <a:t> </a:t>
            </a:r>
            <a:r>
              <a:rPr lang="sv-SE" dirty="0" err="1" smtClean="0"/>
              <a:t>enforcement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EU law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sv-SE" dirty="0" smtClean="0"/>
              <a:t>Different </a:t>
            </a:r>
            <a:r>
              <a:rPr lang="sv-SE" dirty="0" err="1" smtClean="0"/>
              <a:t>type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interest</a:t>
            </a:r>
            <a:r>
              <a:rPr lang="sv-SE" dirty="0" smtClean="0"/>
              <a:t> </a:t>
            </a:r>
            <a:r>
              <a:rPr lang="sv-SE" dirty="0" err="1" smtClean="0"/>
              <a:t>than</a:t>
            </a:r>
            <a:r>
              <a:rPr lang="sv-SE" dirty="0" smtClean="0"/>
              <a:t> </a:t>
            </a:r>
            <a:r>
              <a:rPr lang="sv-SE" dirty="0" err="1" smtClean="0"/>
              <a:t>typical</a:t>
            </a:r>
            <a:r>
              <a:rPr lang="sv-SE" dirty="0" smtClean="0"/>
              <a:t> </a:t>
            </a:r>
            <a:r>
              <a:rPr lang="sv-SE" i="1" dirty="0" err="1" smtClean="0"/>
              <a:t>amicus</a:t>
            </a:r>
            <a:r>
              <a:rPr lang="sv-SE" i="1" dirty="0" smtClean="0"/>
              <a:t> </a:t>
            </a:r>
            <a:r>
              <a:rPr lang="sv-SE" i="1" dirty="0" err="1" smtClean="0"/>
              <a:t>curiae</a:t>
            </a:r>
            <a:endParaRPr lang="sv-SE" i="1" dirty="0" smtClean="0"/>
          </a:p>
          <a:p>
            <a:endParaRPr lang="fi-FI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5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" b="12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666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Benefits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Third</a:t>
            </a:r>
            <a:r>
              <a:rPr lang="sv-SE" dirty="0"/>
              <a:t> Party Intervention</a:t>
            </a:r>
            <a:endParaRPr lang="fi-FI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6968960"/>
              </p:ext>
            </p:extLst>
          </p:nvPr>
        </p:nvGraphicFramePr>
        <p:xfrm>
          <a:off x="457200" y="1266300"/>
          <a:ext cx="8229600" cy="3021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1E5AF-BB07-4CA1-B9D4-7DB262E47B7A}" type="slidenum">
              <a:rPr lang="fi-FI" smtClean="0"/>
              <a:t>9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W/8680486/1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74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heme/theme1.xml><?xml version="1.0" encoding="utf-8"?>
<a:theme xmlns:a="http://schemas.openxmlformats.org/drawingml/2006/main" name="Roschier 16_9">
  <a:themeElements>
    <a:clrScheme name="Roschier">
      <a:dk1>
        <a:srgbClr val="000000"/>
      </a:dk1>
      <a:lt1>
        <a:srgbClr val="FFFFFF"/>
      </a:lt1>
      <a:dk2>
        <a:srgbClr val="A7A7A7"/>
      </a:dk2>
      <a:lt2>
        <a:srgbClr val="E4E4E4"/>
      </a:lt2>
      <a:accent1>
        <a:srgbClr val="F58025"/>
      </a:accent1>
      <a:accent2>
        <a:srgbClr val="00617F"/>
      </a:accent2>
      <a:accent3>
        <a:srgbClr val="9D9FA2"/>
      </a:accent3>
      <a:accent4>
        <a:srgbClr val="C88C87"/>
      </a:accent4>
      <a:accent5>
        <a:srgbClr val="00A8D6"/>
      </a:accent5>
      <a:accent6>
        <a:srgbClr val="535353"/>
      </a:accent6>
      <a:hlink>
        <a:srgbClr val="7D7D7D"/>
      </a:hlink>
      <a:folHlink>
        <a:srgbClr val="F58025"/>
      </a:folHlink>
    </a:clrScheme>
    <a:fontScheme name="Roschi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6"/>
          </a:solidFill>
        </a:ln>
        <a:effectLst/>
      </a:spPr>
      <a:bodyPr rtlCol="0" anchor="t"/>
      <a:lstStyle>
        <a:defPPr algn="l">
          <a:defRPr sz="1600" dirty="0" err="1" smtClean="0">
            <a:solidFill>
              <a:schemeClr val="accent6"/>
            </a:solidFill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2"/>
        </a:solidFill>
        <a:ln>
          <a:solidFill>
            <a:schemeClr val="accent6"/>
          </a:solidFill>
        </a:ln>
        <a:effectLst/>
      </a:spPr>
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>
          <a:defRPr sz="1600" dirty="0" err="1" smtClean="0">
            <a:solidFill>
              <a:schemeClr val="accent6"/>
            </a:solidFill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Roschier blank.pptx" id="{D3153BDE-268B-423F-B06E-5FC5BDE5357E}" vid="{C7B2E9D0-3E6B-4B77-8F69-0C85D9EB247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Roschier blank</Template>
  <TotalTime>384</TotalTime>
  <Words>570</Words>
  <Application>Microsoft Office PowerPoint</Application>
  <PresentationFormat>On-screen Show (16:9)</PresentationFormat>
  <Paragraphs>105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Roschier 16_9</vt:lpstr>
      <vt:lpstr>Intervention by Third Parties in  investment arbitration proceedings </vt:lpstr>
      <vt:lpstr>Historical context– amicus curiae intervention</vt:lpstr>
      <vt:lpstr>Third party intervention in Pioneer NAFTA and ICSID Proceedings</vt:lpstr>
      <vt:lpstr>Relevant Considerations when Faced with Intervention Request</vt:lpstr>
      <vt:lpstr>SCC Arbitration Rules (2017) </vt:lpstr>
      <vt:lpstr>SCC Appendix III, Article 3  </vt:lpstr>
      <vt:lpstr>SCC Appendix III Art. 3(7) – Clarifying the Amicus Brief</vt:lpstr>
      <vt:lpstr>Interventions by the European Commission</vt:lpstr>
      <vt:lpstr>Benefits of Third Party Intervention</vt:lpstr>
      <vt:lpstr>Implications</vt:lpstr>
      <vt:lpstr>Opposing interests –  striking a balance </vt:lpstr>
      <vt:lpstr>Thank you!</vt:lpstr>
    </vt:vector>
  </TitlesOfParts>
  <Company>Roschier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by Third Parties in  investment arbitration proceedings</dc:title>
  <dc:creator>Roschier</dc:creator>
  <cp:lastModifiedBy>Johan Sidklev</cp:lastModifiedBy>
  <cp:revision>48</cp:revision>
  <dcterms:created xsi:type="dcterms:W3CDTF">2018-11-09T08:24:06Z</dcterms:created>
  <dcterms:modified xsi:type="dcterms:W3CDTF">2018-11-14T17:30:28Z</dcterms:modified>
</cp:coreProperties>
</file>