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4"/>
  </p:notesMasterIdLst>
  <p:handoutMasterIdLst>
    <p:handoutMasterId r:id="rId25"/>
  </p:handoutMasterIdLst>
  <p:sldIdLst>
    <p:sldId id="257" r:id="rId2"/>
    <p:sldId id="258" r:id="rId3"/>
    <p:sldId id="269" r:id="rId4"/>
    <p:sldId id="272" r:id="rId5"/>
    <p:sldId id="274" r:id="rId6"/>
    <p:sldId id="273" r:id="rId7"/>
    <p:sldId id="275" r:id="rId8"/>
    <p:sldId id="277" r:id="rId9"/>
    <p:sldId id="278" r:id="rId10"/>
    <p:sldId id="299" r:id="rId11"/>
    <p:sldId id="280" r:id="rId12"/>
    <p:sldId id="283" r:id="rId13"/>
    <p:sldId id="284" r:id="rId14"/>
    <p:sldId id="285" r:id="rId15"/>
    <p:sldId id="301" r:id="rId16"/>
    <p:sldId id="303" r:id="rId17"/>
    <p:sldId id="302" r:id="rId18"/>
    <p:sldId id="293" r:id="rId19"/>
    <p:sldId id="304" r:id="rId20"/>
    <p:sldId id="305" r:id="rId21"/>
    <p:sldId id="267" r:id="rId22"/>
    <p:sldId id="30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885D739-2691-47E9-BF78-4FB020890D47}">
          <p14:sldIdLst>
            <p14:sldId id="257"/>
            <p14:sldId id="258"/>
            <p14:sldId id="269"/>
            <p14:sldId id="272"/>
            <p14:sldId id="274"/>
            <p14:sldId id="273"/>
            <p14:sldId id="275"/>
            <p14:sldId id="277"/>
            <p14:sldId id="278"/>
            <p14:sldId id="299"/>
            <p14:sldId id="280"/>
            <p14:sldId id="283"/>
            <p14:sldId id="284"/>
            <p14:sldId id="285"/>
            <p14:sldId id="301"/>
            <p14:sldId id="303"/>
            <p14:sldId id="302"/>
            <p14:sldId id="293"/>
            <p14:sldId id="304"/>
            <p14:sldId id="305"/>
            <p14:sldId id="267"/>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ana" initials="" lastIdx="20" clrIdx="0"/>
  <p:cmAuthor id="1" name="ESL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291" autoAdjust="0"/>
  </p:normalViewPr>
  <p:slideViewPr>
    <p:cSldViewPr>
      <p:cViewPr varScale="1">
        <p:scale>
          <a:sx n="72" d="100"/>
          <a:sy n="72" d="100"/>
        </p:scale>
        <p:origin x="134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279"/>
    </p:cViewPr>
  </p:sorterViewPr>
  <p:notesViewPr>
    <p:cSldViewPr>
      <p:cViewPr varScale="1">
        <p:scale>
          <a:sx n="52" d="100"/>
          <a:sy n="52" d="100"/>
        </p:scale>
        <p:origin x="-847" y="-3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37E3D1-6D26-429C-A8D3-D94622440976}" type="datetimeFigureOut">
              <a:rPr lang="en-US" smtClean="0"/>
              <a:t>11/18/2018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660A0A-08E6-4D79-8BF8-BACD9295362D}" type="slidenum">
              <a:rPr lang="en-US" smtClean="0"/>
              <a:t>‹#›</a:t>
            </a:fld>
            <a:endParaRPr lang="en-US"/>
          </a:p>
        </p:txBody>
      </p:sp>
    </p:spTree>
    <p:extLst>
      <p:ext uri="{BB962C8B-B14F-4D97-AF65-F5344CB8AC3E}">
        <p14:creationId xmlns:p14="http://schemas.microsoft.com/office/powerpoint/2010/main" val="573653436"/>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C50595-F66B-43C8-9756-303446E8624E}" type="datetimeFigureOut">
              <a:rPr lang="en-US" smtClean="0"/>
              <a:t>11/18/2018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D95F07-A651-4D0A-94C4-43B8841ECCDD}" type="slidenum">
              <a:rPr lang="en-US" smtClean="0"/>
              <a:t>‹#›</a:t>
            </a:fld>
            <a:endParaRPr lang="en-US"/>
          </a:p>
        </p:txBody>
      </p:sp>
    </p:spTree>
    <p:extLst>
      <p:ext uri="{BB962C8B-B14F-4D97-AF65-F5344CB8AC3E}">
        <p14:creationId xmlns:p14="http://schemas.microsoft.com/office/powerpoint/2010/main" val="4115466604"/>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281991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11/18/2018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176" y="627323"/>
            <a:ext cx="7851648" cy="838200"/>
          </a:xfrm>
        </p:spPr>
        <p:txBody>
          <a:bodyPr>
            <a:noAutofit/>
            <a:scene3d>
              <a:camera prst="orthographicFront"/>
              <a:lightRig rig="freezing" dir="t">
                <a:rot lat="0" lon="0" rev="5640000"/>
              </a:lightRig>
            </a:scene3d>
            <a:sp3d extrusionH="57150" prstMaterial="flat">
              <a:bevelT w="82550" h="38100" prst="coolSlant"/>
              <a:contourClr>
                <a:schemeClr val="tx2"/>
              </a:contourClr>
            </a:sp3d>
          </a:bodyPr>
          <a:lstStyle/>
          <a:p>
            <a:pPr algn="ctr"/>
            <a:br>
              <a:rPr lang="en-US" sz="2800" dirty="0">
                <a:solidFill>
                  <a:schemeClr val="tx1"/>
                </a:solidFill>
                <a:effectLst/>
                <a:latin typeface="Times New Roman" pitchFamily="18" charset="0"/>
                <a:ea typeface="Tahoma" pitchFamily="34" charset="0"/>
                <a:cs typeface="Times New Roman" pitchFamily="18" charset="0"/>
              </a:rPr>
            </a:br>
            <a:br>
              <a:rPr lang="en-US" sz="2800" dirty="0">
                <a:solidFill>
                  <a:schemeClr val="tx1"/>
                </a:solidFill>
                <a:effectLst/>
                <a:latin typeface="Times New Roman" pitchFamily="18" charset="0"/>
                <a:ea typeface="Tahoma" pitchFamily="34" charset="0"/>
                <a:cs typeface="Times New Roman" pitchFamily="18" charset="0"/>
              </a:rPr>
            </a:br>
            <a:r>
              <a:rPr lang="en-US" sz="2800" dirty="0">
                <a:solidFill>
                  <a:schemeClr val="tx1"/>
                </a:solidFill>
                <a:effectLst/>
                <a:latin typeface="Times New Roman" pitchFamily="18" charset="0"/>
                <a:ea typeface="Tahoma" pitchFamily="34" charset="0"/>
                <a:cs typeface="Times New Roman" pitchFamily="18" charset="0"/>
              </a:rPr>
              <a:t>  </a:t>
            </a:r>
            <a:r>
              <a:rPr lang="en-US" sz="2400" dirty="0">
                <a:solidFill>
                  <a:schemeClr val="tx1"/>
                </a:solidFill>
                <a:effectLst/>
                <a:latin typeface="Times New Roman" pitchFamily="18" charset="0"/>
                <a:ea typeface="Tahoma" pitchFamily="34" charset="0"/>
                <a:cs typeface="Times New Roman" pitchFamily="18" charset="0"/>
              </a:rPr>
              <a:t>BCDR-AAA/SCC JOINT CONFERENCE </a:t>
            </a:r>
            <a:br>
              <a:rPr lang="en-US" sz="2400" dirty="0">
                <a:solidFill>
                  <a:schemeClr val="tx1"/>
                </a:solidFill>
                <a:effectLst/>
                <a:latin typeface="Times New Roman" pitchFamily="18" charset="0"/>
                <a:ea typeface="Tahoma" pitchFamily="34" charset="0"/>
                <a:cs typeface="Times New Roman" pitchFamily="18" charset="0"/>
              </a:rPr>
            </a:br>
            <a:endParaRPr lang="en-US" sz="2400" dirty="0">
              <a:solidFill>
                <a:schemeClr val="tx1"/>
              </a:solidFill>
              <a:effectLst/>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492252" y="4267200"/>
            <a:ext cx="7854696" cy="1981200"/>
          </a:xfrm>
        </p:spPr>
        <p:txBody>
          <a:bodyPr>
            <a:noAutofit/>
          </a:bodyPr>
          <a:lstStyle/>
          <a:p>
            <a:pPr algn="ctr"/>
            <a:r>
              <a:rPr lang="en-US" sz="2000" dirty="0">
                <a:latin typeface="Times New Roman" pitchFamily="18" charset="0"/>
                <a:cs typeface="Times New Roman" pitchFamily="18" charset="0"/>
              </a:rPr>
              <a:t>Presented by</a:t>
            </a:r>
          </a:p>
          <a:p>
            <a:pPr algn="ctr"/>
            <a:r>
              <a:rPr lang="en-US" sz="2000" dirty="0">
                <a:latin typeface="Times New Roman" pitchFamily="18" charset="0"/>
                <a:cs typeface="Times New Roman" pitchFamily="18" charset="0"/>
              </a:rPr>
              <a:t>Counselor/ Mahmoud El </a:t>
            </a:r>
            <a:r>
              <a:rPr lang="en-US" sz="2000" dirty="0" err="1">
                <a:latin typeface="Times New Roman" pitchFamily="18" charset="0"/>
                <a:cs typeface="Times New Roman" pitchFamily="18" charset="0"/>
              </a:rPr>
              <a:t>khrashy</a:t>
            </a:r>
            <a:endParaRPr lang="en-US" sz="2000" dirty="0">
              <a:latin typeface="Times New Roman" pitchFamily="18" charset="0"/>
              <a:cs typeface="Times New Roman" pitchFamily="18" charset="0"/>
            </a:endParaRPr>
          </a:p>
          <a:p>
            <a:pPr algn="ctr"/>
            <a:r>
              <a:rPr lang="en-US" sz="2000" dirty="0">
                <a:latin typeface="Times New Roman" pitchFamily="18" charset="0"/>
                <a:cs typeface="Times New Roman" pitchFamily="18" charset="0"/>
              </a:rPr>
              <a:t>Legal Adviser</a:t>
            </a:r>
          </a:p>
          <a:p>
            <a:pPr algn="ctr"/>
            <a:r>
              <a:rPr lang="en-US" sz="2000" dirty="0">
                <a:latin typeface="Times New Roman" pitchFamily="18" charset="0"/>
                <a:cs typeface="Times New Roman" pitchFamily="18" charset="0"/>
              </a:rPr>
              <a:t>Bahraini Ministry of Foreign Affairs (“</a:t>
            </a:r>
            <a:r>
              <a:rPr lang="en-US" sz="2000" b="1" dirty="0">
                <a:latin typeface="Times New Roman" pitchFamily="18" charset="0"/>
                <a:cs typeface="Times New Roman" pitchFamily="18" charset="0"/>
              </a:rPr>
              <a:t>MOFA</a:t>
            </a:r>
            <a:r>
              <a:rPr lang="en-US" sz="2000" dirty="0">
                <a:latin typeface="Times New Roman" pitchFamily="18" charset="0"/>
                <a:cs typeface="Times New Roman" pitchFamily="18" charset="0"/>
              </a:rPr>
              <a:t>”)</a:t>
            </a:r>
          </a:p>
        </p:txBody>
      </p:sp>
      <p:sp>
        <p:nvSpPr>
          <p:cNvPr id="5" name="TextBox 4"/>
          <p:cNvSpPr txBox="1"/>
          <p:nvPr/>
        </p:nvSpPr>
        <p:spPr>
          <a:xfrm>
            <a:off x="955548" y="1319582"/>
            <a:ext cx="7391400" cy="461665"/>
          </a:xfrm>
          <a:prstGeom prst="rect">
            <a:avLst/>
          </a:prstGeom>
          <a:noFill/>
        </p:spPr>
        <p:txBody>
          <a:bodyPr wrap="square" rtlCol="0">
            <a:spAutoFit/>
          </a:bodyPr>
          <a:lstStyle/>
          <a:p>
            <a:pPr algn="ctr"/>
            <a:r>
              <a:rPr lang="en-US" sz="2400" b="1" dirty="0">
                <a:latin typeface="Times New Roman" pitchFamily="18" charset="0"/>
                <a:ea typeface="Tahoma" pitchFamily="34" charset="0"/>
                <a:cs typeface="Times New Roman" pitchFamily="18" charset="0"/>
              </a:rPr>
              <a:t>Salient Issues in Investment Arbitration</a:t>
            </a:r>
          </a:p>
        </p:txBody>
      </p:sp>
      <p:sp>
        <p:nvSpPr>
          <p:cNvPr id="6" name="TextBox 5"/>
          <p:cNvSpPr txBox="1"/>
          <p:nvPr/>
        </p:nvSpPr>
        <p:spPr>
          <a:xfrm>
            <a:off x="1260348" y="2059526"/>
            <a:ext cx="6781800" cy="1354217"/>
          </a:xfrm>
          <a:prstGeom prst="rect">
            <a:avLst/>
          </a:prstGeom>
          <a:noFill/>
        </p:spPr>
        <p:txBody>
          <a:bodyPr wrap="square" rtlCol="0">
            <a:spAutoFit/>
          </a:bodyPr>
          <a:lstStyle/>
          <a:p>
            <a:pPr algn="ctr"/>
            <a:r>
              <a:rPr lang="en-US" sz="3200" b="1"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rPr>
              <a:t>The State’s Right to regulate v. the Protection of Foreign Investments</a:t>
            </a:r>
          </a:p>
          <a:p>
            <a:endParaRPr lang="en-US" dirty="0"/>
          </a:p>
        </p:txBody>
      </p:sp>
      <p:sp>
        <p:nvSpPr>
          <p:cNvPr id="8" name="TextBox 7"/>
          <p:cNvSpPr txBox="1"/>
          <p:nvPr/>
        </p:nvSpPr>
        <p:spPr>
          <a:xfrm>
            <a:off x="2286000" y="3443595"/>
            <a:ext cx="4267200" cy="369332"/>
          </a:xfrm>
          <a:prstGeom prst="rect">
            <a:avLst/>
          </a:prstGeom>
          <a:noFill/>
        </p:spPr>
        <p:txBody>
          <a:bodyPr wrap="square" rtlCol="0">
            <a:spAutoFit/>
          </a:bodyPr>
          <a:lstStyle/>
          <a:p>
            <a:pPr algn="ctr"/>
            <a:r>
              <a:rPr lang="en-US" b="1" dirty="0">
                <a:latin typeface="Times New Roman" pitchFamily="18" charset="0"/>
                <a:cs typeface="Times New Roman" pitchFamily="18" charset="0"/>
              </a:rPr>
              <a:t>18 November 2018 – Manama, Bahrain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09004152"/>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 y="264616"/>
            <a:ext cx="8453120" cy="1077218"/>
          </a:xfrm>
          <a:prstGeom prst="rect">
            <a:avLst/>
          </a:prstGeom>
          <a:noFill/>
        </p:spPr>
        <p:txBody>
          <a:bodyPr wrap="square" rtlCol="0">
            <a:spAutoFit/>
          </a:bodyPr>
          <a:lstStyle/>
          <a:p>
            <a:pPr algn="just"/>
            <a:r>
              <a:rPr lang="en-US" sz="3200" b="1" dirty="0">
                <a:effectLst>
                  <a:outerShdw blurRad="38100" dist="38100" dir="2700000" algn="tl">
                    <a:srgbClr val="000000">
                      <a:alpha val="43137"/>
                    </a:srgbClr>
                  </a:outerShdw>
                </a:effectLst>
                <a:latin typeface="Times New Roman" pitchFamily="18" charset="0"/>
                <a:cs typeface="Times New Roman" pitchFamily="18" charset="0"/>
              </a:rPr>
              <a:t>III. The Rise of Competing Concepts under FET Standard </a:t>
            </a:r>
          </a:p>
        </p:txBody>
      </p:sp>
      <p:sp>
        <p:nvSpPr>
          <p:cNvPr id="3" name="TextBox 2"/>
          <p:cNvSpPr txBox="1"/>
          <p:nvPr/>
        </p:nvSpPr>
        <p:spPr>
          <a:xfrm>
            <a:off x="746760" y="1499175"/>
            <a:ext cx="80772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US" sz="2400" b="1" dirty="0">
                <a:latin typeface="Times New Roman" pitchFamily="18" charset="0"/>
                <a:cs typeface="Times New Roman" pitchFamily="18" charset="0"/>
              </a:rPr>
              <a:t>A. The Legitimate Expectations of the Investor</a:t>
            </a:r>
          </a:p>
        </p:txBody>
      </p:sp>
      <p:sp>
        <p:nvSpPr>
          <p:cNvPr id="4" name="TextBox 3"/>
          <p:cNvSpPr txBox="1"/>
          <p:nvPr/>
        </p:nvSpPr>
        <p:spPr>
          <a:xfrm>
            <a:off x="975360" y="2286000"/>
            <a:ext cx="7848600" cy="4154984"/>
          </a:xfrm>
          <a:prstGeom prst="rect">
            <a:avLst/>
          </a:prstGeom>
          <a:noFill/>
        </p:spPr>
        <p:txBody>
          <a:bodyPr wrap="square" rtlCol="0">
            <a:spAutoFit/>
          </a:bodyPr>
          <a:lstStyle/>
          <a:p>
            <a:pPr lvl="0" algn="just"/>
            <a:r>
              <a:rPr lang="en-US" sz="2200" b="1" dirty="0">
                <a:latin typeface="Times New Roman" pitchFamily="18" charset="0"/>
                <a:cs typeface="Times New Roman" pitchFamily="18" charset="0"/>
              </a:rPr>
              <a:t>Some Investment Tribunals broadened the scope of such concept.</a:t>
            </a:r>
            <a:endParaRPr lang="en-US" sz="2200" dirty="0">
              <a:latin typeface="Times New Roman" pitchFamily="18" charset="0"/>
              <a:cs typeface="Times New Roman" pitchFamily="18" charset="0"/>
            </a:endParaRPr>
          </a:p>
          <a:p>
            <a:pPr marL="342900" lvl="0" indent="-342900" algn="just">
              <a:buFont typeface="Arial" pitchFamily="34" charset="0"/>
              <a:buChar char="•"/>
            </a:pPr>
            <a:r>
              <a:rPr lang="en-US" sz="2200" dirty="0">
                <a:latin typeface="Times New Roman" pitchFamily="18" charset="0"/>
                <a:cs typeface="Times New Roman" pitchFamily="18" charset="0"/>
              </a:rPr>
              <a:t>In</a:t>
            </a:r>
            <a:r>
              <a:rPr lang="en-US" sz="2200"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Tecmed</a:t>
            </a:r>
            <a:r>
              <a:rPr lang="en-US" sz="2200" b="1" i="1" dirty="0">
                <a:latin typeface="Times New Roman" pitchFamily="18" charset="0"/>
                <a:cs typeface="Times New Roman" pitchFamily="18" charset="0"/>
              </a:rPr>
              <a:t> v. Mexico</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the tribunal went as far as to state that: </a:t>
            </a:r>
            <a:r>
              <a:rPr lang="en-US" sz="2200" i="1" dirty="0">
                <a:latin typeface="Times New Roman" pitchFamily="18" charset="0"/>
                <a:cs typeface="Times New Roman" pitchFamily="18" charset="0"/>
              </a:rPr>
              <a:t>“The foreign investor expects the host State to act in a </a:t>
            </a:r>
            <a:r>
              <a:rPr lang="en-US" sz="2200" b="1" i="1" dirty="0">
                <a:latin typeface="Times New Roman" pitchFamily="18" charset="0"/>
                <a:cs typeface="Times New Roman" pitchFamily="18" charset="0"/>
              </a:rPr>
              <a:t>consistent</a:t>
            </a:r>
            <a:r>
              <a:rPr lang="en-US" sz="2200" i="1" dirty="0">
                <a:latin typeface="Times New Roman" pitchFamily="18" charset="0"/>
                <a:cs typeface="Times New Roman" pitchFamily="18" charset="0"/>
              </a:rPr>
              <a:t> manner, free from ambiguity and totally </a:t>
            </a:r>
            <a:r>
              <a:rPr lang="en-US" sz="2200" b="1" i="1" dirty="0">
                <a:latin typeface="Times New Roman" pitchFamily="18" charset="0"/>
                <a:cs typeface="Times New Roman" pitchFamily="18" charset="0"/>
              </a:rPr>
              <a:t>transparently</a:t>
            </a:r>
            <a:r>
              <a:rPr lang="en-US" sz="2200" i="1" dirty="0">
                <a:latin typeface="Times New Roman" pitchFamily="18" charset="0"/>
                <a:cs typeface="Times New Roman" pitchFamily="18" charset="0"/>
              </a:rPr>
              <a:t> in its relations with the foreign investor, so that it may </a:t>
            </a:r>
            <a:r>
              <a:rPr lang="en-US" sz="2200" b="1" i="1" dirty="0">
                <a:latin typeface="Times New Roman" pitchFamily="18" charset="0"/>
                <a:cs typeface="Times New Roman" pitchFamily="18" charset="0"/>
              </a:rPr>
              <a:t>know</a:t>
            </a:r>
            <a:r>
              <a:rPr lang="en-US" sz="2200" i="1" dirty="0">
                <a:latin typeface="Times New Roman" pitchFamily="18" charset="0"/>
                <a:cs typeface="Times New Roman" pitchFamily="18" charset="0"/>
              </a:rPr>
              <a:t> beforehand any and all rules and regulations that will govern its investments, as well as the goals of the relevant policies and administrative practices or directives, […] The foreign investor also expects the host State to act consistently, i.e. </a:t>
            </a:r>
            <a:r>
              <a:rPr lang="en-US" sz="2200" b="1" i="1" dirty="0">
                <a:latin typeface="Times New Roman" pitchFamily="18" charset="0"/>
                <a:cs typeface="Times New Roman" pitchFamily="18" charset="0"/>
              </a:rPr>
              <a:t>without arbitrarily revoking any preexisting decisions or permits issued by the State</a:t>
            </a:r>
            <a:r>
              <a:rPr lang="en-US" sz="2200" i="1" dirty="0">
                <a:latin typeface="Times New Roman" pitchFamily="18" charset="0"/>
                <a:cs typeface="Times New Roman" pitchFamily="18" charset="0"/>
              </a:rPr>
              <a:t> that were relied upon by the investor…”.</a:t>
            </a:r>
          </a:p>
        </p:txBody>
      </p:sp>
    </p:spTree>
    <p:extLst>
      <p:ext uri="{BB962C8B-B14F-4D97-AF65-F5344CB8AC3E}">
        <p14:creationId xmlns:p14="http://schemas.microsoft.com/office/powerpoint/2010/main" val="816624972"/>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468360" cy="1077218"/>
          </a:xfrm>
          <a:prstGeom prst="rect">
            <a:avLst/>
          </a:prstGeom>
          <a:noFill/>
        </p:spPr>
        <p:txBody>
          <a:bodyPr wrap="square" rtlCol="0">
            <a:spAutoFit/>
          </a:bodyPr>
          <a:lstStyle/>
          <a:p>
            <a:pPr algn="just"/>
            <a:r>
              <a:rPr lang="en-US" sz="3200" b="1" dirty="0">
                <a:effectLst>
                  <a:outerShdw blurRad="38100" dist="38100" dir="2700000" algn="tl">
                    <a:srgbClr val="000000">
                      <a:alpha val="43137"/>
                    </a:srgbClr>
                  </a:outerShdw>
                </a:effectLst>
                <a:latin typeface="Times New Roman" pitchFamily="18" charset="0"/>
                <a:cs typeface="Times New Roman" pitchFamily="18" charset="0"/>
              </a:rPr>
              <a:t>III. The Rise of Competing Concepts under FET Standard </a:t>
            </a:r>
          </a:p>
        </p:txBody>
      </p:sp>
      <p:sp>
        <p:nvSpPr>
          <p:cNvPr id="3" name="TextBox 2"/>
          <p:cNvSpPr txBox="1"/>
          <p:nvPr/>
        </p:nvSpPr>
        <p:spPr>
          <a:xfrm>
            <a:off x="838200" y="1609010"/>
            <a:ext cx="76962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US" sz="2400" b="1" dirty="0">
                <a:latin typeface="Times New Roman" pitchFamily="18" charset="0"/>
                <a:cs typeface="Times New Roman" pitchFamily="18" charset="0"/>
              </a:rPr>
              <a:t>B. The Stability of the Legal Framework of the Investment</a:t>
            </a:r>
          </a:p>
        </p:txBody>
      </p:sp>
      <p:sp>
        <p:nvSpPr>
          <p:cNvPr id="4" name="TextBox 3"/>
          <p:cNvSpPr txBox="1"/>
          <p:nvPr/>
        </p:nvSpPr>
        <p:spPr>
          <a:xfrm>
            <a:off x="990600" y="2667000"/>
            <a:ext cx="7848600" cy="4154984"/>
          </a:xfrm>
          <a:prstGeom prst="rect">
            <a:avLst/>
          </a:prstGeom>
          <a:noFill/>
        </p:spPr>
        <p:txBody>
          <a:bodyPr wrap="square" rtlCol="0">
            <a:spAutoFit/>
          </a:bodyPr>
          <a:lstStyle/>
          <a:p>
            <a:pPr marL="342900" lvl="0" indent="-342900" algn="just">
              <a:buFont typeface="Arial" pitchFamily="34" charset="0"/>
              <a:buChar char="•"/>
            </a:pPr>
            <a:r>
              <a:rPr lang="en-US" sz="2200" dirty="0">
                <a:latin typeface="Times New Roman" pitchFamily="18" charset="0"/>
                <a:cs typeface="Times New Roman" pitchFamily="18" charset="0"/>
              </a:rPr>
              <a:t>The tribunal in</a:t>
            </a:r>
            <a:r>
              <a:rPr lang="en-US" sz="2200" i="1" dirty="0">
                <a:latin typeface="Times New Roman" pitchFamily="18" charset="0"/>
                <a:cs typeface="Times New Roman" pitchFamily="18" charset="0"/>
              </a:rPr>
              <a:t> </a:t>
            </a:r>
            <a:r>
              <a:rPr lang="en-US" sz="2200" b="1" i="1" dirty="0">
                <a:latin typeface="Times New Roman" pitchFamily="18" charset="0"/>
                <a:cs typeface="Times New Roman" pitchFamily="18" charset="0"/>
              </a:rPr>
              <a:t>Occidental v. Ecuador</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confirmed that:</a:t>
            </a:r>
          </a:p>
          <a:p>
            <a:pPr lvl="1" algn="just"/>
            <a:r>
              <a:rPr lang="en-US" sz="2200" dirty="0">
                <a:latin typeface="Times New Roman" pitchFamily="18" charset="0"/>
                <a:cs typeface="Times New Roman" pitchFamily="18" charset="0"/>
              </a:rPr>
              <a:t>“</a:t>
            </a:r>
            <a:r>
              <a:rPr lang="en-US" sz="2200" i="1" dirty="0">
                <a:latin typeface="Times New Roman" pitchFamily="18" charset="0"/>
                <a:cs typeface="Times New Roman" pitchFamily="18" charset="0"/>
              </a:rPr>
              <a:t>Stability of the legal and business framework is … an essential element of fair and equitable treatment</a:t>
            </a:r>
            <a:r>
              <a:rPr lang="en-US" sz="2200" dirty="0">
                <a:latin typeface="Times New Roman" pitchFamily="18" charset="0"/>
                <a:cs typeface="Times New Roman" pitchFamily="18" charset="0"/>
              </a:rPr>
              <a:t>” and “</a:t>
            </a:r>
            <a:r>
              <a:rPr lang="en-US" sz="2200" b="1" i="1" dirty="0">
                <a:latin typeface="Times New Roman" pitchFamily="18" charset="0"/>
                <a:cs typeface="Times New Roman" pitchFamily="18" charset="0"/>
              </a:rPr>
              <a:t>there is certainly an obligation not to alter the legal business environment in which the investment has been made</a:t>
            </a:r>
            <a:r>
              <a:rPr lang="en-US" sz="2200" dirty="0">
                <a:latin typeface="Times New Roman" pitchFamily="18" charset="0"/>
                <a:cs typeface="Times New Roman" pitchFamily="18" charset="0"/>
              </a:rPr>
              <a:t>”.</a:t>
            </a:r>
          </a:p>
          <a:p>
            <a:pPr algn="just"/>
            <a:endParaRPr lang="en-US" sz="2200" i="1" dirty="0">
              <a:latin typeface="Times New Roman" pitchFamily="18" charset="0"/>
              <a:cs typeface="Times New Roman" pitchFamily="18" charset="0"/>
            </a:endParaRPr>
          </a:p>
          <a:p>
            <a:pPr marL="342900" indent="-342900" algn="just">
              <a:buFont typeface="Arial" pitchFamily="34" charset="0"/>
              <a:buChar char="•"/>
            </a:pPr>
            <a:r>
              <a:rPr lang="en-US" sz="2200" dirty="0">
                <a:latin typeface="Times New Roman" pitchFamily="18" charset="0"/>
                <a:cs typeface="Times New Roman" pitchFamily="18" charset="0"/>
              </a:rPr>
              <a:t>In </a:t>
            </a:r>
            <a:r>
              <a:rPr lang="en-US" sz="2200" b="1" i="1" dirty="0">
                <a:latin typeface="Times New Roman" pitchFamily="18" charset="0"/>
                <a:cs typeface="Times New Roman" pitchFamily="18" charset="0"/>
              </a:rPr>
              <a:t>Duke Energy v. Ecuador</a:t>
            </a:r>
            <a:r>
              <a:rPr lang="en-US" sz="2200" dirty="0">
                <a:latin typeface="Times New Roman" pitchFamily="18" charset="0"/>
                <a:cs typeface="Times New Roman" pitchFamily="18" charset="0"/>
              </a:rPr>
              <a:t>, the tribunal emphasized that the stability of legitimate and trading space has been tied directly to the justifiable expectations of the investor.</a:t>
            </a:r>
          </a:p>
          <a:p>
            <a:pPr algn="just"/>
            <a:endParaRPr lang="en-US" sz="2200" i="1" dirty="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a:p>
            <a:pPr marL="342900" indent="-342900" algn="just">
              <a:buFont typeface="Arial" pitchFamily="34" charset="0"/>
              <a:buChar char="•"/>
            </a:pPr>
            <a:endParaRPr lang="en-US" sz="2200" i="1" dirty="0">
              <a:latin typeface="Times New Roman" pitchFamily="18" charset="0"/>
              <a:cs typeface="Times New Roman" pitchFamily="18" charset="0"/>
            </a:endParaRPr>
          </a:p>
        </p:txBody>
      </p:sp>
    </p:spTree>
    <p:extLst>
      <p:ext uri="{BB962C8B-B14F-4D97-AF65-F5344CB8AC3E}">
        <p14:creationId xmlns:p14="http://schemas.microsoft.com/office/powerpoint/2010/main" val="342091918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564004"/>
            <a:ext cx="793496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US" sz="2400" b="1" dirty="0">
                <a:latin typeface="Times New Roman" pitchFamily="18" charset="0"/>
                <a:cs typeface="Times New Roman" pitchFamily="18" charset="0"/>
              </a:rPr>
              <a:t>C. The Consequences of Broadening the Scope of such   Competing Concepts</a:t>
            </a:r>
          </a:p>
        </p:txBody>
      </p:sp>
      <p:sp>
        <p:nvSpPr>
          <p:cNvPr id="4" name="TextBox 3"/>
          <p:cNvSpPr txBox="1"/>
          <p:nvPr/>
        </p:nvSpPr>
        <p:spPr>
          <a:xfrm>
            <a:off x="838200" y="2473346"/>
            <a:ext cx="7934960" cy="461665"/>
          </a:xfrm>
          <a:prstGeom prst="rect">
            <a:avLst/>
          </a:prstGeom>
          <a:noFill/>
        </p:spPr>
        <p:txBody>
          <a:bodyPr wrap="square" rtlCol="0">
            <a:spAutoFit/>
          </a:bodyPr>
          <a:lstStyle/>
          <a:p>
            <a:pPr lvl="0"/>
            <a:r>
              <a:rPr lang="en-US" sz="2400" b="1" dirty="0">
                <a:latin typeface="Times New Roman" pitchFamily="18" charset="0"/>
                <a:cs typeface="Times New Roman" pitchFamily="18" charset="0"/>
              </a:rPr>
              <a:t>1. Freezing governmental policy </a:t>
            </a:r>
          </a:p>
        </p:txBody>
      </p:sp>
      <p:sp>
        <p:nvSpPr>
          <p:cNvPr id="5" name="TextBox 4"/>
          <p:cNvSpPr txBox="1"/>
          <p:nvPr/>
        </p:nvSpPr>
        <p:spPr>
          <a:xfrm>
            <a:off x="1066800" y="3013356"/>
            <a:ext cx="7848600" cy="769441"/>
          </a:xfrm>
          <a:prstGeom prst="rect">
            <a:avLst/>
          </a:prstGeom>
          <a:noFill/>
        </p:spPr>
        <p:txBody>
          <a:bodyPr wrap="square" rtlCol="0">
            <a:spAutoFit/>
          </a:bodyPr>
          <a:lstStyle/>
          <a:p>
            <a:pPr marL="342900" indent="-342900" algn="just">
              <a:buFont typeface="Arial" pitchFamily="34" charset="0"/>
              <a:buChar char="•"/>
            </a:pPr>
            <a:r>
              <a:rPr lang="en-US" sz="2200" dirty="0">
                <a:latin typeface="Times New Roman" pitchFamily="18" charset="0"/>
                <a:cs typeface="Times New Roman" pitchFamily="18" charset="0"/>
              </a:rPr>
              <a:t>If the cost of adopting new policies is high, governments shall abstain from pursuing such policies.</a:t>
            </a:r>
          </a:p>
        </p:txBody>
      </p:sp>
      <p:sp>
        <p:nvSpPr>
          <p:cNvPr id="6" name="TextBox 5"/>
          <p:cNvSpPr txBox="1"/>
          <p:nvPr/>
        </p:nvSpPr>
        <p:spPr>
          <a:xfrm>
            <a:off x="838200" y="3959423"/>
            <a:ext cx="8077200" cy="830997"/>
          </a:xfrm>
          <a:prstGeom prst="rect">
            <a:avLst/>
          </a:prstGeom>
          <a:noFill/>
        </p:spPr>
        <p:txBody>
          <a:bodyPr wrap="square" rtlCol="0">
            <a:spAutoFit/>
          </a:bodyPr>
          <a:lstStyle/>
          <a:p>
            <a:pPr lvl="0" algn="just"/>
            <a:r>
              <a:rPr lang="en-US" sz="2400" b="1" dirty="0">
                <a:latin typeface="Times New Roman" pitchFamily="18" charset="0"/>
                <a:cs typeface="Times New Roman" pitchFamily="18" charset="0"/>
              </a:rPr>
              <a:t>2. Crippling the developing States’ ability to adopt  legislative reforms</a:t>
            </a:r>
          </a:p>
        </p:txBody>
      </p:sp>
      <p:sp>
        <p:nvSpPr>
          <p:cNvPr id="7" name="Rectangle 6"/>
          <p:cNvSpPr/>
          <p:nvPr/>
        </p:nvSpPr>
        <p:spPr>
          <a:xfrm>
            <a:off x="1066800" y="4922280"/>
            <a:ext cx="7645400" cy="1785104"/>
          </a:xfrm>
          <a:prstGeom prst="rect">
            <a:avLst/>
          </a:prstGeom>
        </p:spPr>
        <p:txBody>
          <a:bodyPr wrap="square">
            <a:spAutoFit/>
          </a:bodyPr>
          <a:lstStyle/>
          <a:p>
            <a:pPr marL="342900" indent="-342900" algn="just">
              <a:buFont typeface="Arial" pitchFamily="34" charset="0"/>
              <a:buChar char="•"/>
            </a:pPr>
            <a:r>
              <a:rPr lang="en-US" sz="2200" dirty="0">
                <a:latin typeface="Times New Roman" pitchFamily="18" charset="0"/>
                <a:cs typeface="Times New Roman" pitchFamily="18" charset="0"/>
              </a:rPr>
              <a:t>In </a:t>
            </a:r>
            <a:r>
              <a:rPr lang="en-US" sz="2200" b="1" i="1" dirty="0">
                <a:latin typeface="Times New Roman" pitchFamily="18" charset="0"/>
                <a:cs typeface="Times New Roman" pitchFamily="18" charset="0"/>
              </a:rPr>
              <a:t>El Paso v. Argentina, </a:t>
            </a:r>
            <a:r>
              <a:rPr lang="en-US" sz="2200" dirty="0">
                <a:latin typeface="Times New Roman" pitchFamily="18" charset="0"/>
                <a:cs typeface="Times New Roman" pitchFamily="18" charset="0"/>
              </a:rPr>
              <a:t>the Tribunal observed:</a:t>
            </a:r>
          </a:p>
          <a:p>
            <a:pPr algn="just"/>
            <a:r>
              <a:rPr lang="en-US" sz="2200" i="1" dirty="0">
                <a:latin typeface="Times New Roman" pitchFamily="18" charset="0"/>
                <a:cs typeface="Times New Roman" pitchFamily="18" charset="0"/>
              </a:rPr>
              <a:t>     “… it is unthinkable that a State could make a general  </a:t>
            </a:r>
          </a:p>
          <a:p>
            <a:pPr algn="just"/>
            <a:r>
              <a:rPr lang="en-US" sz="2200" i="1" dirty="0">
                <a:latin typeface="Times New Roman" pitchFamily="18" charset="0"/>
                <a:cs typeface="Times New Roman" pitchFamily="18" charset="0"/>
              </a:rPr>
              <a:t>     commitment to all foreign investors never to change its  </a:t>
            </a:r>
          </a:p>
          <a:p>
            <a:pPr algn="just"/>
            <a:r>
              <a:rPr lang="en-US" sz="2200" i="1" dirty="0">
                <a:latin typeface="Times New Roman" pitchFamily="18" charset="0"/>
                <a:cs typeface="Times New Roman" pitchFamily="18" charset="0"/>
              </a:rPr>
              <a:t>     legislation whatever the circumstances, and it would be </a:t>
            </a:r>
          </a:p>
          <a:p>
            <a:pPr algn="just"/>
            <a:r>
              <a:rPr lang="en-US" sz="2200" i="1" dirty="0">
                <a:latin typeface="Times New Roman" pitchFamily="18" charset="0"/>
                <a:cs typeface="Times New Roman" pitchFamily="18" charset="0"/>
              </a:rPr>
              <a:t>     unreasonable for an investor to rely on such a freeze."</a:t>
            </a:r>
            <a:endParaRPr lang="en-US" sz="2200" dirty="0">
              <a:latin typeface="Times New Roman" pitchFamily="18" charset="0"/>
              <a:cs typeface="Times New Roman" pitchFamily="18" charset="0"/>
            </a:endParaRPr>
          </a:p>
        </p:txBody>
      </p:sp>
      <p:sp>
        <p:nvSpPr>
          <p:cNvPr id="8" name="TextBox 7">
            <a:extLst>
              <a:ext uri="{FF2B5EF4-FFF2-40B4-BE49-F238E27FC236}">
                <a16:creationId xmlns:a16="http://schemas.microsoft.com/office/drawing/2014/main" id="{3F629DA3-3E81-4A70-ABBF-237A55FAEC99}"/>
              </a:ext>
            </a:extLst>
          </p:cNvPr>
          <p:cNvSpPr txBox="1"/>
          <p:nvPr/>
        </p:nvSpPr>
        <p:spPr>
          <a:xfrm>
            <a:off x="304800" y="304800"/>
            <a:ext cx="8610600" cy="1077218"/>
          </a:xfrm>
          <a:prstGeom prst="rect">
            <a:avLst/>
          </a:prstGeom>
          <a:noFill/>
        </p:spPr>
        <p:txBody>
          <a:bodyPr wrap="square" rtlCol="0">
            <a:spAutoFit/>
          </a:bodyPr>
          <a:lstStyle/>
          <a:p>
            <a:pPr algn="just"/>
            <a:r>
              <a:rPr lang="en-US" sz="3200" b="1" dirty="0">
                <a:effectLst>
                  <a:outerShdw blurRad="38100" dist="38100" dir="2700000" algn="tl">
                    <a:srgbClr val="000000">
                      <a:alpha val="43137"/>
                    </a:srgbClr>
                  </a:outerShdw>
                </a:effectLst>
                <a:latin typeface="Times New Roman" pitchFamily="18" charset="0"/>
                <a:cs typeface="Times New Roman" pitchFamily="18" charset="0"/>
              </a:rPr>
              <a:t>III. The Rise of Competing Concepts under FET Standard </a:t>
            </a:r>
          </a:p>
        </p:txBody>
      </p:sp>
    </p:spTree>
    <p:extLst>
      <p:ext uri="{BB962C8B-B14F-4D97-AF65-F5344CB8AC3E}">
        <p14:creationId xmlns:p14="http://schemas.microsoft.com/office/powerpoint/2010/main" val="3294470868"/>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490008"/>
            <a:ext cx="823976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US" sz="2400" b="1" dirty="0">
                <a:latin typeface="Times New Roman" pitchFamily="18" charset="0"/>
                <a:cs typeface="Times New Roman" pitchFamily="18" charset="0"/>
              </a:rPr>
              <a:t>C. The Consequences of Broadening the Scope of such  Competing Concepts</a:t>
            </a:r>
          </a:p>
        </p:txBody>
      </p:sp>
      <p:sp>
        <p:nvSpPr>
          <p:cNvPr id="3" name="TextBox 2"/>
          <p:cNvSpPr txBox="1"/>
          <p:nvPr/>
        </p:nvSpPr>
        <p:spPr>
          <a:xfrm>
            <a:off x="762000" y="2438400"/>
            <a:ext cx="8153400" cy="830997"/>
          </a:xfrm>
          <a:prstGeom prst="rect">
            <a:avLst/>
          </a:prstGeom>
          <a:noFill/>
        </p:spPr>
        <p:txBody>
          <a:bodyPr wrap="square" rtlCol="0">
            <a:spAutoFit/>
          </a:bodyPr>
          <a:lstStyle/>
          <a:p>
            <a:pPr lvl="0" algn="just"/>
            <a:r>
              <a:rPr lang="en-US" sz="2400" b="1" dirty="0">
                <a:latin typeface="Times New Roman" pitchFamily="18" charset="0"/>
                <a:cs typeface="Times New Roman" pitchFamily="18" charset="0"/>
              </a:rPr>
              <a:t>3. Preventing host States from fulfilling their international  obligations</a:t>
            </a:r>
          </a:p>
        </p:txBody>
      </p:sp>
      <p:sp>
        <p:nvSpPr>
          <p:cNvPr id="4" name="TextBox 3"/>
          <p:cNvSpPr txBox="1"/>
          <p:nvPr/>
        </p:nvSpPr>
        <p:spPr>
          <a:xfrm>
            <a:off x="1143000" y="3429000"/>
            <a:ext cx="7848600" cy="1938992"/>
          </a:xfrm>
          <a:prstGeom prst="rect">
            <a:avLst/>
          </a:prstGeom>
          <a:noFill/>
        </p:spPr>
        <p:txBody>
          <a:bodyPr wrap="square" rtlCol="0">
            <a:spAutoFit/>
          </a:bodyPr>
          <a:lstStyle/>
          <a:p>
            <a:pPr marL="342900" indent="-342900" algn="just">
              <a:buFont typeface="Arial" pitchFamily="34" charset="0"/>
              <a:buChar char="•"/>
            </a:pPr>
            <a:r>
              <a:rPr lang="en-US" sz="2400" dirty="0">
                <a:latin typeface="Times New Roman" pitchFamily="18" charset="0"/>
                <a:cs typeface="Times New Roman" pitchFamily="18" charset="0"/>
              </a:rPr>
              <a:t>If the challenged measures adopted by the host state are in compliance with their obligations under international law (whether environmental, health, labor or any other obligations), such measures cannot be considered </a:t>
            </a:r>
            <a:r>
              <a:rPr lang="en-US" sz="2400" dirty="0" err="1">
                <a:latin typeface="Times New Roman" pitchFamily="18" charset="0"/>
                <a:cs typeface="Times New Roman" pitchFamily="18" charset="0"/>
              </a:rPr>
              <a:t>expropriatory</a:t>
            </a:r>
            <a:r>
              <a:rPr lang="en-US" sz="2400" dirty="0">
                <a:latin typeface="Times New Roman" pitchFamily="18" charset="0"/>
                <a:cs typeface="Times New Roman" pitchFamily="18" charset="0"/>
              </a:rPr>
              <a:t> or in breach of international law.</a:t>
            </a:r>
          </a:p>
        </p:txBody>
      </p:sp>
      <p:sp>
        <p:nvSpPr>
          <p:cNvPr id="6" name="TextBox 5">
            <a:extLst>
              <a:ext uri="{FF2B5EF4-FFF2-40B4-BE49-F238E27FC236}">
                <a16:creationId xmlns:a16="http://schemas.microsoft.com/office/drawing/2014/main" id="{336DECBD-4063-453C-8ABD-FA1DEB16D17E}"/>
              </a:ext>
            </a:extLst>
          </p:cNvPr>
          <p:cNvSpPr txBox="1"/>
          <p:nvPr/>
        </p:nvSpPr>
        <p:spPr>
          <a:xfrm>
            <a:off x="304800" y="304800"/>
            <a:ext cx="8468360" cy="1077218"/>
          </a:xfrm>
          <a:prstGeom prst="rect">
            <a:avLst/>
          </a:prstGeom>
          <a:noFill/>
        </p:spPr>
        <p:txBody>
          <a:bodyPr wrap="square" rtlCol="0">
            <a:spAutoFit/>
          </a:bodyPr>
          <a:lstStyle/>
          <a:p>
            <a:pPr algn="just"/>
            <a:r>
              <a:rPr lang="en-US" sz="3200" b="1" dirty="0">
                <a:effectLst>
                  <a:outerShdw blurRad="38100" dist="38100" dir="2700000" algn="tl">
                    <a:srgbClr val="000000">
                      <a:alpha val="43137"/>
                    </a:srgbClr>
                  </a:outerShdw>
                </a:effectLst>
                <a:latin typeface="Times New Roman" pitchFamily="18" charset="0"/>
                <a:cs typeface="Times New Roman" pitchFamily="18" charset="0"/>
              </a:rPr>
              <a:t>III. The Rise of Competing Concepts under FET Standard </a:t>
            </a:r>
          </a:p>
        </p:txBody>
      </p:sp>
    </p:spTree>
    <p:extLst>
      <p:ext uri="{BB962C8B-B14F-4D97-AF65-F5344CB8AC3E}">
        <p14:creationId xmlns:p14="http://schemas.microsoft.com/office/powerpoint/2010/main" val="2100261117"/>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14400"/>
            <a:ext cx="8458200" cy="1292662"/>
          </a:xfrm>
          <a:prstGeom prst="rect">
            <a:avLst/>
          </a:prstGeom>
          <a:noFill/>
        </p:spPr>
        <p:txBody>
          <a:bodyPr wrap="square" rtlCol="0">
            <a:spAutoFit/>
          </a:bodyPr>
          <a:lstStyle/>
          <a:p>
            <a:pPr algn="just"/>
            <a:r>
              <a:rPr lang="en-US" sz="2600" b="1" dirty="0">
                <a:effectLst>
                  <a:outerShdw blurRad="38100" dist="38100" dir="2700000" algn="tl">
                    <a:srgbClr val="000000">
                      <a:alpha val="43137"/>
                    </a:srgbClr>
                  </a:outerShdw>
                </a:effectLst>
                <a:latin typeface="Times New Roman" pitchFamily="18" charset="0"/>
                <a:cs typeface="Times New Roman" pitchFamily="18" charset="0"/>
              </a:rPr>
              <a:t>IV. The Interaction between States’ Regulatory Powers and States’ Obligations to protect and promote Foreign Investment within their Territory</a:t>
            </a:r>
          </a:p>
        </p:txBody>
      </p:sp>
      <p:sp>
        <p:nvSpPr>
          <p:cNvPr id="3" name="TextBox 2"/>
          <p:cNvSpPr txBox="1"/>
          <p:nvPr/>
        </p:nvSpPr>
        <p:spPr>
          <a:xfrm>
            <a:off x="711200" y="2472897"/>
            <a:ext cx="8077200" cy="1692771"/>
          </a:xfrm>
          <a:prstGeom prst="rect">
            <a:avLst/>
          </a:prstGeom>
          <a:noFill/>
        </p:spPr>
        <p:txBody>
          <a:bodyPr wrap="square" rtlCol="0">
            <a:spAutoFit/>
          </a:bodyPr>
          <a:lstStyle/>
          <a:p>
            <a:pPr marL="514350" lvl="0" indent="-514350" algn="just">
              <a:buFont typeface="+mj-lt"/>
              <a:buAutoNum type="alphaUcPeriod"/>
            </a:pPr>
            <a:r>
              <a:rPr lang="en-US" sz="2600" dirty="0">
                <a:latin typeface="Times New Roman" pitchFamily="18" charset="0"/>
                <a:cs typeface="Times New Roman" pitchFamily="18" charset="0"/>
              </a:rPr>
              <a:t>Police Powers and Indirect Expropriation </a:t>
            </a:r>
          </a:p>
          <a:p>
            <a:pPr marL="514350" lvl="0" indent="-514350" algn="just">
              <a:buFont typeface="+mj-lt"/>
              <a:buAutoNum type="alphaUcPeriod"/>
            </a:pPr>
            <a:endParaRPr lang="en-US" sz="2600" dirty="0">
              <a:latin typeface="Times New Roman" pitchFamily="18" charset="0"/>
              <a:cs typeface="Times New Roman" pitchFamily="18" charset="0"/>
            </a:endParaRPr>
          </a:p>
          <a:p>
            <a:pPr marL="514350" lvl="0" indent="-514350" algn="just">
              <a:buFont typeface="+mj-lt"/>
              <a:buAutoNum type="alphaUcPeriod"/>
            </a:pPr>
            <a:r>
              <a:rPr lang="en-US" sz="2600" dirty="0">
                <a:latin typeface="Times New Roman" pitchFamily="18" charset="0"/>
                <a:cs typeface="Times New Roman" pitchFamily="18" charset="0"/>
              </a:rPr>
              <a:t>Police Powers and FET</a:t>
            </a:r>
          </a:p>
          <a:p>
            <a:pPr lvl="0" algn="just"/>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1262201169"/>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83600" cy="1292662"/>
          </a:xfrm>
          <a:prstGeom prst="rect">
            <a:avLst/>
          </a:prstGeom>
          <a:noFill/>
        </p:spPr>
        <p:txBody>
          <a:bodyPr wrap="square" rtlCol="0">
            <a:spAutoFit/>
          </a:bodyPr>
          <a:lstStyle/>
          <a:p>
            <a:pPr algn="just"/>
            <a:r>
              <a:rPr lang="en-US" sz="2600" b="1" dirty="0">
                <a:effectLst>
                  <a:outerShdw blurRad="38100" dist="38100" dir="2700000" algn="tl">
                    <a:srgbClr val="000000">
                      <a:alpha val="43137"/>
                    </a:srgbClr>
                  </a:outerShdw>
                </a:effectLst>
                <a:latin typeface="Times New Roman" pitchFamily="18" charset="0"/>
                <a:cs typeface="Times New Roman" pitchFamily="18" charset="0"/>
              </a:rPr>
              <a:t>IV. The Interaction between States’ Regulatory Powers and States’ Obligations to protect and promote Foreign Investment within their Territory</a:t>
            </a:r>
          </a:p>
        </p:txBody>
      </p:sp>
      <p:sp>
        <p:nvSpPr>
          <p:cNvPr id="3" name="TextBox 2"/>
          <p:cNvSpPr txBox="1"/>
          <p:nvPr/>
        </p:nvSpPr>
        <p:spPr>
          <a:xfrm>
            <a:off x="619760" y="1752601"/>
            <a:ext cx="654304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just"/>
            <a:r>
              <a:rPr lang="en-US" sz="2400" b="1" dirty="0">
                <a:latin typeface="Times New Roman" pitchFamily="18" charset="0"/>
                <a:cs typeface="Times New Roman" pitchFamily="18" charset="0"/>
              </a:rPr>
              <a:t>B. Police Powers and FET</a:t>
            </a:r>
          </a:p>
        </p:txBody>
      </p:sp>
      <p:sp>
        <p:nvSpPr>
          <p:cNvPr id="9" name="TextBox 8">
            <a:extLst>
              <a:ext uri="{FF2B5EF4-FFF2-40B4-BE49-F238E27FC236}">
                <a16:creationId xmlns:a16="http://schemas.microsoft.com/office/drawing/2014/main" id="{241E5C9D-3426-4678-BFC4-6373C6509744}"/>
              </a:ext>
            </a:extLst>
          </p:cNvPr>
          <p:cNvSpPr txBox="1"/>
          <p:nvPr/>
        </p:nvSpPr>
        <p:spPr>
          <a:xfrm>
            <a:off x="602175" y="2303756"/>
            <a:ext cx="8168640" cy="4093428"/>
          </a:xfrm>
          <a:prstGeom prst="rect">
            <a:avLst/>
          </a:prstGeom>
          <a:noFill/>
        </p:spPr>
        <p:txBody>
          <a:bodyPr wrap="square" rtlCol="0">
            <a:spAutoFit/>
          </a:bodyPr>
          <a:lstStyle/>
          <a:p>
            <a:pPr lvl="0" algn="just"/>
            <a:r>
              <a:rPr lang="en-US" sz="2600" b="1" dirty="0">
                <a:solidFill>
                  <a:schemeClr val="accent1">
                    <a:lumMod val="75000"/>
                  </a:schemeClr>
                </a:solidFill>
                <a:latin typeface="Times New Roman" pitchFamily="18" charset="0"/>
                <a:cs typeface="Times New Roman" pitchFamily="18" charset="0"/>
              </a:rPr>
              <a:t>To what extent the foreign investor is entitled to expect that national law is not going to change after it has performed its investment?</a:t>
            </a:r>
          </a:p>
          <a:p>
            <a:pPr lvl="0" algn="just"/>
            <a:r>
              <a:rPr lang="en-US" sz="2600" b="1" dirty="0">
                <a:latin typeface="Times New Roman" pitchFamily="18" charset="0"/>
                <a:cs typeface="Times New Roman" pitchFamily="18" charset="0"/>
              </a:rPr>
              <a:t>First Approach: </a:t>
            </a:r>
            <a:r>
              <a:rPr lang="en-US" sz="2600" dirty="0">
                <a:latin typeface="Times New Roman" pitchFamily="18" charset="0"/>
                <a:cs typeface="Times New Roman" pitchFamily="18" charset="0"/>
              </a:rPr>
              <a:t>expectations are based solely on the existence of a particular legal framework at the time of investment.</a:t>
            </a:r>
          </a:p>
          <a:p>
            <a:pPr lvl="0" algn="just"/>
            <a:r>
              <a:rPr lang="en-US" sz="2600" b="1" dirty="0">
                <a:latin typeface="Times New Roman" pitchFamily="18" charset="0"/>
                <a:cs typeface="Times New Roman" pitchFamily="18" charset="0"/>
              </a:rPr>
              <a:t>Second Approach: </a:t>
            </a:r>
            <a:r>
              <a:rPr lang="en-US" sz="2600" dirty="0">
                <a:latin typeface="Times New Roman" pitchFamily="18" charset="0"/>
                <a:cs typeface="Times New Roman" pitchFamily="18" charset="0"/>
              </a:rPr>
              <a:t>more restrictive, expectations require a specific representation to have been made by the host state.</a:t>
            </a:r>
          </a:p>
          <a:p>
            <a:pPr lvl="0" algn="just"/>
            <a:r>
              <a:rPr lang="en-US" sz="2600" b="1" dirty="0">
                <a:latin typeface="Times New Roman" pitchFamily="18" charset="0"/>
                <a:cs typeface="Times New Roman" pitchFamily="18" charset="0"/>
              </a:rPr>
              <a:t>Third Approach: </a:t>
            </a:r>
            <a:r>
              <a:rPr lang="en-US" sz="2600" dirty="0">
                <a:latin typeface="Times New Roman" pitchFamily="18" charset="0"/>
                <a:cs typeface="Times New Roman" pitchFamily="18" charset="0"/>
              </a:rPr>
              <a:t>Expectations</a:t>
            </a:r>
            <a:r>
              <a:rPr lang="en-US" sz="2600" b="1" dirty="0">
                <a:latin typeface="Times New Roman" pitchFamily="18" charset="0"/>
                <a:cs typeface="Times New Roman" pitchFamily="18" charset="0"/>
              </a:rPr>
              <a:t> </a:t>
            </a:r>
            <a:r>
              <a:rPr lang="en-US" sz="2600" dirty="0">
                <a:latin typeface="Times New Roman" pitchFamily="18" charset="0"/>
                <a:cs typeface="Times New Roman" pitchFamily="18" charset="0"/>
              </a:rPr>
              <a:t>must take into account all circumstances and </a:t>
            </a:r>
            <a:r>
              <a:rPr lang="en-US" sz="2600" dirty="0" err="1">
                <a:latin typeface="Times New Roman" pitchFamily="18" charset="0"/>
                <a:cs typeface="Times New Roman" pitchFamily="18" charset="0"/>
              </a:rPr>
              <a:t>specifities</a:t>
            </a:r>
            <a:r>
              <a:rPr lang="en-US" sz="2600" dirty="0">
                <a:latin typeface="Times New Roman" pitchFamily="18" charset="0"/>
                <a:cs typeface="Times New Roman" pitchFamily="18" charset="0"/>
              </a:rPr>
              <a:t> of the case.</a:t>
            </a:r>
          </a:p>
        </p:txBody>
      </p:sp>
    </p:spTree>
    <p:extLst>
      <p:ext uri="{BB962C8B-B14F-4D97-AF65-F5344CB8AC3E}">
        <p14:creationId xmlns:p14="http://schemas.microsoft.com/office/powerpoint/2010/main" val="295232232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6148" y="381000"/>
            <a:ext cx="862545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just"/>
            <a:r>
              <a:rPr lang="en-US" sz="2400" b="1" dirty="0">
                <a:latin typeface="Times New Roman" pitchFamily="18" charset="0"/>
                <a:cs typeface="Times New Roman" pitchFamily="18" charset="0"/>
              </a:rPr>
              <a:t>B. Police Powers and FET</a:t>
            </a:r>
          </a:p>
        </p:txBody>
      </p:sp>
      <p:sp>
        <p:nvSpPr>
          <p:cNvPr id="5" name="TextBox 4">
            <a:extLst>
              <a:ext uri="{FF2B5EF4-FFF2-40B4-BE49-F238E27FC236}">
                <a16:creationId xmlns:a16="http://schemas.microsoft.com/office/drawing/2014/main" id="{C8ECF6EB-D4E9-4BBD-9BD5-442AB33A82C4}"/>
              </a:ext>
            </a:extLst>
          </p:cNvPr>
          <p:cNvSpPr txBox="1"/>
          <p:nvPr/>
        </p:nvSpPr>
        <p:spPr>
          <a:xfrm>
            <a:off x="602174" y="1295400"/>
            <a:ext cx="8168251" cy="8398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just"/>
            <a:r>
              <a:rPr lang="en-US" sz="2400" b="1" dirty="0">
                <a:latin typeface="Times New Roman" pitchFamily="18" charset="0"/>
                <a:cs typeface="Times New Roman" pitchFamily="18" charset="0"/>
              </a:rPr>
              <a:t>First Approach: </a:t>
            </a:r>
            <a:r>
              <a:rPr lang="en-US" sz="2400" dirty="0">
                <a:latin typeface="Times New Roman" pitchFamily="18" charset="0"/>
                <a:cs typeface="Times New Roman" pitchFamily="18" charset="0"/>
              </a:rPr>
              <a:t>expectations are solely based on the existence of a particular legal framework </a:t>
            </a:r>
            <a:r>
              <a:rPr lang="en-US" sz="2400" i="1" dirty="0">
                <a:latin typeface="Times New Roman" pitchFamily="18" charset="0"/>
                <a:cs typeface="Times New Roman" pitchFamily="18" charset="0"/>
              </a:rPr>
              <a:t>per se </a:t>
            </a:r>
            <a:r>
              <a:rPr lang="en-US" sz="2400" dirty="0">
                <a:latin typeface="Times New Roman" pitchFamily="18" charset="0"/>
                <a:cs typeface="Times New Roman" pitchFamily="18" charset="0"/>
              </a:rPr>
              <a:t>at the time of investment.</a:t>
            </a:r>
          </a:p>
        </p:txBody>
      </p:sp>
      <p:sp>
        <p:nvSpPr>
          <p:cNvPr id="6" name="TextBox 5">
            <a:extLst>
              <a:ext uri="{FF2B5EF4-FFF2-40B4-BE49-F238E27FC236}">
                <a16:creationId xmlns:a16="http://schemas.microsoft.com/office/drawing/2014/main" id="{68AFF3ED-B830-4CD2-8134-63227D24691D}"/>
              </a:ext>
            </a:extLst>
          </p:cNvPr>
          <p:cNvSpPr txBox="1"/>
          <p:nvPr/>
        </p:nvSpPr>
        <p:spPr>
          <a:xfrm>
            <a:off x="723899" y="2438400"/>
            <a:ext cx="7924800" cy="4585871"/>
          </a:xfrm>
          <a:prstGeom prst="rect">
            <a:avLst/>
          </a:prstGeom>
          <a:noFill/>
        </p:spPr>
        <p:txBody>
          <a:bodyPr wrap="square" rtlCol="0">
            <a:spAutoFit/>
          </a:bodyPr>
          <a:lstStyle/>
          <a:p>
            <a:pPr marL="342900" lvl="0" indent="-342900" algn="just">
              <a:buFont typeface="Arial" pitchFamily="34" charset="0"/>
              <a:buChar char="•"/>
            </a:pPr>
            <a:r>
              <a:rPr lang="en-US" sz="2200" dirty="0">
                <a:latin typeface="Times New Roman" pitchFamily="18" charset="0"/>
                <a:cs typeface="Times New Roman" pitchFamily="18" charset="0"/>
              </a:rPr>
              <a:t>The tribunal in</a:t>
            </a:r>
            <a:r>
              <a:rPr lang="en-US" sz="2200" i="1" dirty="0">
                <a:latin typeface="Times New Roman" pitchFamily="18" charset="0"/>
                <a:cs typeface="Times New Roman" pitchFamily="18" charset="0"/>
              </a:rPr>
              <a:t> </a:t>
            </a:r>
            <a:r>
              <a:rPr lang="en-US" sz="2200" b="1" i="1" dirty="0">
                <a:latin typeface="Times New Roman" pitchFamily="18" charset="0"/>
                <a:cs typeface="Times New Roman" pitchFamily="18" charset="0"/>
              </a:rPr>
              <a:t>Occidental v. Ecuador</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confirmed that:</a:t>
            </a:r>
          </a:p>
          <a:p>
            <a:pPr lvl="1" algn="just"/>
            <a:r>
              <a:rPr lang="en-US" sz="2200" dirty="0">
                <a:latin typeface="Times New Roman" pitchFamily="18" charset="0"/>
                <a:cs typeface="Times New Roman" pitchFamily="18" charset="0"/>
              </a:rPr>
              <a:t>“</a:t>
            </a:r>
            <a:r>
              <a:rPr lang="en-US" sz="2200" i="1" dirty="0">
                <a:latin typeface="Times New Roman" pitchFamily="18" charset="0"/>
                <a:cs typeface="Times New Roman" pitchFamily="18" charset="0"/>
              </a:rPr>
              <a:t>Stability of the legal and business framework is … an essential element of fair and equitable treatment</a:t>
            </a:r>
            <a:r>
              <a:rPr lang="en-US" sz="2200" dirty="0">
                <a:latin typeface="Times New Roman" pitchFamily="18" charset="0"/>
                <a:cs typeface="Times New Roman" pitchFamily="18" charset="0"/>
              </a:rPr>
              <a:t>” and “</a:t>
            </a:r>
            <a:r>
              <a:rPr lang="en-US" sz="2200" b="1" i="1" dirty="0">
                <a:latin typeface="Times New Roman" pitchFamily="18" charset="0"/>
                <a:cs typeface="Times New Roman" pitchFamily="18" charset="0"/>
              </a:rPr>
              <a:t>there is certainly an obligation not to alter the legal business environment in which the investment has been made</a:t>
            </a:r>
            <a:r>
              <a:rPr lang="en-US" sz="2200" dirty="0">
                <a:latin typeface="Times New Roman" pitchFamily="18" charset="0"/>
                <a:cs typeface="Times New Roman" pitchFamily="18" charset="0"/>
              </a:rPr>
              <a:t>”.</a:t>
            </a:r>
          </a:p>
          <a:p>
            <a:pPr lvl="1" algn="just"/>
            <a:endParaRPr lang="en-US" sz="1400" dirty="0">
              <a:latin typeface="Times New Roman" pitchFamily="18" charset="0"/>
              <a:cs typeface="Times New Roman" pitchFamily="18" charset="0"/>
            </a:endParaRPr>
          </a:p>
          <a:p>
            <a:pPr marL="342900" lvl="0" indent="-342900" algn="just">
              <a:buFont typeface="Arial" pitchFamily="34" charset="0"/>
              <a:buChar char="•"/>
            </a:pPr>
            <a:r>
              <a:rPr lang="en-US" sz="2400" dirty="0">
                <a:latin typeface="Times New Roman" pitchFamily="18" charset="0"/>
                <a:cs typeface="Times New Roman" pitchFamily="18" charset="0"/>
              </a:rPr>
              <a:t>If the legal framework governing the investment changes in a way that was not anticipated or foreseen by the investor  at the time of making the investment, then the investor should be compensated for the cost of complying with those changes (Early Argentine cases of </a:t>
            </a:r>
            <a:r>
              <a:rPr lang="en-US" sz="2400" b="1" i="1" dirty="0">
                <a:latin typeface="Times New Roman" pitchFamily="18" charset="0"/>
                <a:cs typeface="Times New Roman" pitchFamily="18" charset="0"/>
              </a:rPr>
              <a:t>CMS v. Argentina, LG&amp;E v. Argentina &amp; </a:t>
            </a:r>
            <a:r>
              <a:rPr lang="en-US" sz="2400" b="1" i="1" dirty="0" err="1">
                <a:latin typeface="Times New Roman" pitchFamily="18" charset="0"/>
                <a:cs typeface="Times New Roman" pitchFamily="18" charset="0"/>
              </a:rPr>
              <a:t>Ernon</a:t>
            </a:r>
            <a:r>
              <a:rPr lang="en-US" sz="2400" b="1" i="1" dirty="0">
                <a:latin typeface="Times New Roman" pitchFamily="18" charset="0"/>
                <a:cs typeface="Times New Roman" pitchFamily="18" charset="0"/>
              </a:rPr>
              <a:t> v. Argentina</a:t>
            </a:r>
            <a:r>
              <a:rPr lang="en-US" sz="2400" dirty="0">
                <a:latin typeface="Times New Roman" pitchFamily="18" charset="0"/>
                <a:cs typeface="Times New Roman" pitchFamily="18" charset="0"/>
              </a:rPr>
              <a:t>)</a:t>
            </a:r>
          </a:p>
          <a:p>
            <a:pPr marL="342900" lvl="0" indent="-342900" algn="just">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414619726"/>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6148" y="1208311"/>
            <a:ext cx="8473052"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just"/>
            <a:r>
              <a:rPr lang="en-US" sz="2400" b="1" dirty="0">
                <a:latin typeface="Times New Roman" pitchFamily="18" charset="0"/>
                <a:cs typeface="Times New Roman" pitchFamily="18" charset="0"/>
              </a:rPr>
              <a:t>Second Approach: </a:t>
            </a:r>
            <a:r>
              <a:rPr lang="en-US" sz="2400" dirty="0">
                <a:latin typeface="Times New Roman" pitchFamily="18" charset="0"/>
                <a:cs typeface="Times New Roman" pitchFamily="18" charset="0"/>
              </a:rPr>
              <a:t>expectations of stable legal framework require a specific representation to have been made by the host state.</a:t>
            </a:r>
          </a:p>
        </p:txBody>
      </p:sp>
      <p:sp>
        <p:nvSpPr>
          <p:cNvPr id="4" name="TextBox 3"/>
          <p:cNvSpPr txBox="1"/>
          <p:nvPr/>
        </p:nvSpPr>
        <p:spPr>
          <a:xfrm>
            <a:off x="990600" y="2895600"/>
            <a:ext cx="7924800" cy="430887"/>
          </a:xfrm>
          <a:prstGeom prst="rect">
            <a:avLst/>
          </a:prstGeom>
          <a:noFill/>
        </p:spPr>
        <p:txBody>
          <a:bodyPr wrap="square" rtlCol="0">
            <a:spAutoFit/>
          </a:bodyPr>
          <a:lstStyle/>
          <a:p>
            <a:pPr marL="457200" indent="-457200" algn="just">
              <a:buFont typeface="+mj-lt"/>
              <a:buAutoNum type="arabicPeriod"/>
            </a:pPr>
            <a:endParaRPr lang="en-US" sz="2200" dirty="0">
              <a:latin typeface="Times New Roman" pitchFamily="18" charset="0"/>
              <a:cs typeface="Times New Roman" pitchFamily="18" charset="0"/>
            </a:endParaRPr>
          </a:p>
        </p:txBody>
      </p:sp>
      <p:sp>
        <p:nvSpPr>
          <p:cNvPr id="5" name="TextBox 4"/>
          <p:cNvSpPr txBox="1"/>
          <p:nvPr/>
        </p:nvSpPr>
        <p:spPr>
          <a:xfrm>
            <a:off x="640274" y="2448668"/>
            <a:ext cx="7924800" cy="3416320"/>
          </a:xfrm>
          <a:prstGeom prst="rect">
            <a:avLst/>
          </a:prstGeom>
          <a:noFill/>
        </p:spPr>
        <p:txBody>
          <a:bodyPr wrap="square" rtlCol="0">
            <a:spAutoFit/>
          </a:bodyPr>
          <a:lstStyle/>
          <a:p>
            <a:pPr marL="342900" lvl="0" indent="-342900" algn="just">
              <a:buFont typeface="Arial" pitchFamily="34" charset="0"/>
              <a:buChar char="•"/>
            </a:pPr>
            <a:r>
              <a:rPr lang="en-US" sz="2400" dirty="0">
                <a:latin typeface="Times New Roman" pitchFamily="18" charset="0"/>
                <a:cs typeface="Times New Roman" pitchFamily="18" charset="0"/>
              </a:rPr>
              <a:t>In </a:t>
            </a:r>
            <a:r>
              <a:rPr lang="en-US" sz="2400" b="1" i="1" dirty="0" err="1">
                <a:latin typeface="Times New Roman" pitchFamily="18" charset="0"/>
                <a:cs typeface="Times New Roman" pitchFamily="18" charset="0"/>
              </a:rPr>
              <a:t>parkerings</a:t>
            </a:r>
            <a:r>
              <a:rPr lang="en-US" sz="2400" b="1" i="1" dirty="0">
                <a:latin typeface="Times New Roman" pitchFamily="18" charset="0"/>
                <a:cs typeface="Times New Roman" pitchFamily="18" charset="0"/>
              </a:rPr>
              <a:t> v. Lithuania</a:t>
            </a:r>
            <a:r>
              <a:rPr lang="en-US" sz="2400" dirty="0">
                <a:latin typeface="Times New Roman" pitchFamily="18" charset="0"/>
                <a:cs typeface="Times New Roman" pitchFamily="18" charset="0"/>
              </a:rPr>
              <a:t>, the Tribunal confirmed that:</a:t>
            </a:r>
          </a:p>
          <a:p>
            <a:pPr lvl="1" algn="just"/>
            <a:r>
              <a:rPr lang="en-US" sz="2400" i="1" dirty="0">
                <a:latin typeface="Times New Roman" pitchFamily="18" charset="0"/>
                <a:cs typeface="Times New Roman" pitchFamily="18" charset="0"/>
              </a:rPr>
              <a:t>“It is each state’s undeniable right and privilege to exercise its sovereign legislative power. A state has the right to enact, modify or cancel a law at its own discretion. </a:t>
            </a:r>
            <a:r>
              <a:rPr lang="en-US" sz="2400" b="1" i="1" dirty="0">
                <a:latin typeface="Times New Roman" pitchFamily="18" charset="0"/>
                <a:cs typeface="Times New Roman" pitchFamily="18" charset="0"/>
              </a:rPr>
              <a:t>Save for the existence of an agreement, in the form of a stabilization clause or otherwise</a:t>
            </a:r>
            <a:r>
              <a:rPr lang="en-US" sz="2400" i="1" dirty="0">
                <a:latin typeface="Times New Roman" pitchFamily="18" charset="0"/>
                <a:cs typeface="Times New Roman" pitchFamily="18" charset="0"/>
              </a:rPr>
              <a:t>, there is nothing objectionable about the amendment brought to the regulatory framework existing at the time an investor made its investment.”</a:t>
            </a:r>
          </a:p>
        </p:txBody>
      </p:sp>
      <p:sp>
        <p:nvSpPr>
          <p:cNvPr id="7" name="TextBox 6">
            <a:extLst>
              <a:ext uri="{FF2B5EF4-FFF2-40B4-BE49-F238E27FC236}">
                <a16:creationId xmlns:a16="http://schemas.microsoft.com/office/drawing/2014/main" id="{A73022F9-1C67-483D-B41D-652655ACA6C6}"/>
              </a:ext>
            </a:extLst>
          </p:cNvPr>
          <p:cNvSpPr txBox="1"/>
          <p:nvPr/>
        </p:nvSpPr>
        <p:spPr>
          <a:xfrm>
            <a:off x="152400" y="364914"/>
            <a:ext cx="875362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just"/>
            <a:r>
              <a:rPr lang="en-US" sz="2400" b="1" dirty="0">
                <a:latin typeface="Times New Roman" pitchFamily="18" charset="0"/>
                <a:cs typeface="Times New Roman" pitchFamily="18" charset="0"/>
              </a:rPr>
              <a:t>B. Police Powers and FET</a:t>
            </a:r>
          </a:p>
        </p:txBody>
      </p:sp>
    </p:spTree>
    <p:extLst>
      <p:ext uri="{BB962C8B-B14F-4D97-AF65-F5344CB8AC3E}">
        <p14:creationId xmlns:p14="http://schemas.microsoft.com/office/powerpoint/2010/main" val="4181698360"/>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27660"/>
            <a:ext cx="84582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just"/>
            <a:r>
              <a:rPr lang="en-US" sz="2400" b="1" dirty="0">
                <a:latin typeface="Times New Roman" pitchFamily="18" charset="0"/>
                <a:cs typeface="Times New Roman" pitchFamily="18" charset="0"/>
              </a:rPr>
              <a:t>B. Police Powers and FET</a:t>
            </a:r>
          </a:p>
        </p:txBody>
      </p:sp>
      <p:sp>
        <p:nvSpPr>
          <p:cNvPr id="4" name="TextBox 3"/>
          <p:cNvSpPr txBox="1"/>
          <p:nvPr/>
        </p:nvSpPr>
        <p:spPr>
          <a:xfrm>
            <a:off x="990600" y="2895600"/>
            <a:ext cx="7924800" cy="430887"/>
          </a:xfrm>
          <a:prstGeom prst="rect">
            <a:avLst/>
          </a:prstGeom>
          <a:noFill/>
        </p:spPr>
        <p:txBody>
          <a:bodyPr wrap="square" rtlCol="0">
            <a:spAutoFit/>
          </a:bodyPr>
          <a:lstStyle/>
          <a:p>
            <a:pPr marL="457200" indent="-457200" algn="just">
              <a:buFont typeface="+mj-lt"/>
              <a:buAutoNum type="arabicPeriod"/>
            </a:pPr>
            <a:endParaRPr lang="en-US" sz="2200" dirty="0">
              <a:latin typeface="Times New Roman" pitchFamily="18" charset="0"/>
              <a:cs typeface="Times New Roman" pitchFamily="18" charset="0"/>
            </a:endParaRPr>
          </a:p>
        </p:txBody>
      </p:sp>
      <p:sp>
        <p:nvSpPr>
          <p:cNvPr id="5" name="TextBox 4"/>
          <p:cNvSpPr txBox="1"/>
          <p:nvPr/>
        </p:nvSpPr>
        <p:spPr>
          <a:xfrm>
            <a:off x="647700" y="2171814"/>
            <a:ext cx="7924800" cy="3477875"/>
          </a:xfrm>
          <a:prstGeom prst="rect">
            <a:avLst/>
          </a:prstGeom>
          <a:noFill/>
        </p:spPr>
        <p:txBody>
          <a:bodyPr wrap="square" rtlCol="0">
            <a:spAutoFit/>
          </a:bodyPr>
          <a:lstStyle/>
          <a:p>
            <a:pPr marL="342900" lvl="0" indent="-342900" algn="just">
              <a:buFont typeface="Arial" pitchFamily="34" charset="0"/>
              <a:buChar char="•"/>
            </a:pPr>
            <a:endParaRPr lang="en-US" sz="2200" dirty="0">
              <a:latin typeface="Times New Roman" pitchFamily="18" charset="0"/>
              <a:cs typeface="Times New Roman" pitchFamily="18" charset="0"/>
            </a:endParaRPr>
          </a:p>
          <a:p>
            <a:pPr marL="342900" lvl="0" indent="-342900" algn="just">
              <a:buFont typeface="Arial" pitchFamily="34" charset="0"/>
              <a:buChar char="•"/>
            </a:pPr>
            <a:r>
              <a:rPr lang="en-US" sz="2200" dirty="0">
                <a:latin typeface="Times New Roman" pitchFamily="18" charset="0"/>
                <a:cs typeface="Times New Roman" pitchFamily="18" charset="0"/>
              </a:rPr>
              <a:t>The Tribunal in </a:t>
            </a:r>
            <a:r>
              <a:rPr lang="en-US" sz="2200" b="1" i="1" dirty="0">
                <a:latin typeface="Times New Roman" pitchFamily="18" charset="0"/>
                <a:cs typeface="Times New Roman" pitchFamily="18" charset="0"/>
              </a:rPr>
              <a:t>EDF v. Romania</a:t>
            </a:r>
            <a:r>
              <a:rPr lang="en-US" sz="2200" dirty="0">
                <a:latin typeface="Times New Roman" pitchFamily="18" charset="0"/>
                <a:cs typeface="Times New Roman" pitchFamily="18" charset="0"/>
              </a:rPr>
              <a:t> has stated in this regard: “</a:t>
            </a:r>
            <a:r>
              <a:rPr lang="en-US" sz="2200" b="1" i="1" dirty="0">
                <a:latin typeface="Times New Roman" pitchFamily="18" charset="0"/>
                <a:cs typeface="Times New Roman" pitchFamily="18" charset="0"/>
              </a:rPr>
              <a:t>Except where specific promises or representation are made by the State to the investor</a:t>
            </a:r>
            <a:r>
              <a:rPr lang="en-US" sz="2200" i="1" dirty="0">
                <a:latin typeface="Times New Roman" pitchFamily="18" charset="0"/>
                <a:cs typeface="Times New Roman" pitchFamily="18" charset="0"/>
              </a:rPr>
              <a:t>, the latter may not rely on a bilateral investment treaty as a kind of insurance policy against the risk of any changes in the host State’s legal and economic framework. Such expectation would be neither legitimate nor reasonable”.</a:t>
            </a:r>
          </a:p>
          <a:p>
            <a:pPr lvl="0" algn="just"/>
            <a:endParaRPr lang="en-US" sz="2200" i="1" dirty="0">
              <a:latin typeface="Times New Roman" pitchFamily="18" charset="0"/>
              <a:cs typeface="Times New Roman" pitchFamily="18" charset="0"/>
            </a:endParaRPr>
          </a:p>
          <a:p>
            <a:pPr marL="342900" lvl="0" indent="-342900" algn="just">
              <a:buFont typeface="Arial" pitchFamily="34" charset="0"/>
              <a:buChar char="•"/>
            </a:pPr>
            <a:r>
              <a:rPr lang="en-US" sz="2200" dirty="0">
                <a:latin typeface="Times New Roman" pitchFamily="18" charset="0"/>
                <a:cs typeface="Times New Roman" pitchFamily="18" charset="0"/>
              </a:rPr>
              <a:t>This approach was pursued in </a:t>
            </a:r>
            <a:r>
              <a:rPr lang="en-US" sz="2200" b="1" i="1" dirty="0" err="1">
                <a:latin typeface="Times New Roman" pitchFamily="18" charset="0"/>
                <a:cs typeface="Times New Roman" pitchFamily="18" charset="0"/>
              </a:rPr>
              <a:t>Slauka</a:t>
            </a:r>
            <a:r>
              <a:rPr lang="en-US" sz="2200" b="1" i="1" dirty="0">
                <a:latin typeface="Times New Roman" pitchFamily="18" charset="0"/>
                <a:cs typeface="Times New Roman" pitchFamily="18" charset="0"/>
              </a:rPr>
              <a:t> v. Czech Republic</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and the later  Argentine cases </a:t>
            </a:r>
            <a:r>
              <a:rPr lang="en-US" sz="2200" i="1" dirty="0">
                <a:latin typeface="Times New Roman" pitchFamily="18" charset="0"/>
                <a:cs typeface="Times New Roman" pitchFamily="18" charset="0"/>
              </a:rPr>
              <a:t>of  </a:t>
            </a:r>
            <a:r>
              <a:rPr lang="en-US" sz="2200" b="1" i="1" dirty="0">
                <a:latin typeface="Times New Roman" pitchFamily="18" charset="0"/>
                <a:cs typeface="Times New Roman" pitchFamily="18" charset="0"/>
              </a:rPr>
              <a:t>Continental &amp; Total</a:t>
            </a:r>
            <a:r>
              <a:rPr lang="en-US" sz="2200" dirty="0">
                <a:latin typeface="Times New Roman" pitchFamily="18" charset="0"/>
                <a:cs typeface="Times New Roman" pitchFamily="18" charset="0"/>
              </a:rPr>
              <a:t>.</a:t>
            </a:r>
          </a:p>
        </p:txBody>
      </p:sp>
      <p:sp>
        <p:nvSpPr>
          <p:cNvPr id="6" name="TextBox 5">
            <a:extLst>
              <a:ext uri="{FF2B5EF4-FFF2-40B4-BE49-F238E27FC236}">
                <a16:creationId xmlns:a16="http://schemas.microsoft.com/office/drawing/2014/main" id="{EFE98ECF-CB9C-453D-809F-BFAF413AFC4B}"/>
              </a:ext>
            </a:extLst>
          </p:cNvPr>
          <p:cNvSpPr txBox="1"/>
          <p:nvPr/>
        </p:nvSpPr>
        <p:spPr>
          <a:xfrm>
            <a:off x="366148" y="1208311"/>
            <a:ext cx="8473052"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just"/>
            <a:r>
              <a:rPr lang="en-US" sz="2400" b="1" dirty="0">
                <a:latin typeface="Times New Roman" pitchFamily="18" charset="0"/>
                <a:cs typeface="Times New Roman" pitchFamily="18" charset="0"/>
              </a:rPr>
              <a:t>Second Approach: </a:t>
            </a:r>
            <a:r>
              <a:rPr lang="en-US" sz="2400" dirty="0">
                <a:latin typeface="Times New Roman" pitchFamily="18" charset="0"/>
                <a:cs typeface="Times New Roman" pitchFamily="18" charset="0"/>
              </a:rPr>
              <a:t>expectations of stable legal framework require a specific representation to have been made by the host state.</a:t>
            </a:r>
          </a:p>
        </p:txBody>
      </p:sp>
    </p:spTree>
    <p:extLst>
      <p:ext uri="{BB962C8B-B14F-4D97-AF65-F5344CB8AC3E}">
        <p14:creationId xmlns:p14="http://schemas.microsoft.com/office/powerpoint/2010/main" val="1562457033"/>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27660"/>
            <a:ext cx="84582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just"/>
            <a:r>
              <a:rPr lang="en-US" sz="2400" b="1" dirty="0">
                <a:latin typeface="Times New Roman" pitchFamily="18" charset="0"/>
                <a:cs typeface="Times New Roman" pitchFamily="18" charset="0"/>
              </a:rPr>
              <a:t>B. Police Powers and FET</a:t>
            </a:r>
          </a:p>
        </p:txBody>
      </p:sp>
      <p:sp>
        <p:nvSpPr>
          <p:cNvPr id="4" name="TextBox 3"/>
          <p:cNvSpPr txBox="1"/>
          <p:nvPr/>
        </p:nvSpPr>
        <p:spPr>
          <a:xfrm>
            <a:off x="990600" y="2895600"/>
            <a:ext cx="7924800" cy="430887"/>
          </a:xfrm>
          <a:prstGeom prst="rect">
            <a:avLst/>
          </a:prstGeom>
          <a:noFill/>
        </p:spPr>
        <p:txBody>
          <a:bodyPr wrap="square" rtlCol="0">
            <a:spAutoFit/>
          </a:bodyPr>
          <a:lstStyle/>
          <a:p>
            <a:pPr marL="457200" indent="-457200" algn="just">
              <a:buFont typeface="+mj-lt"/>
              <a:buAutoNum type="arabicPeriod"/>
            </a:pPr>
            <a:endParaRPr lang="en-US" sz="2200" dirty="0">
              <a:latin typeface="Times New Roman" pitchFamily="18" charset="0"/>
              <a:cs typeface="Times New Roman" pitchFamily="18" charset="0"/>
            </a:endParaRPr>
          </a:p>
        </p:txBody>
      </p:sp>
      <p:sp>
        <p:nvSpPr>
          <p:cNvPr id="5" name="TextBox 4"/>
          <p:cNvSpPr txBox="1"/>
          <p:nvPr/>
        </p:nvSpPr>
        <p:spPr>
          <a:xfrm>
            <a:off x="620737" y="1524000"/>
            <a:ext cx="7924800" cy="5509200"/>
          </a:xfrm>
          <a:prstGeom prst="rect">
            <a:avLst/>
          </a:prstGeom>
          <a:noFill/>
        </p:spPr>
        <p:txBody>
          <a:bodyPr wrap="square" rtlCol="0">
            <a:spAutoFit/>
          </a:bodyPr>
          <a:lstStyle/>
          <a:p>
            <a:pPr marL="342900" lvl="0" indent="-342900" algn="just">
              <a:buFont typeface="Arial" pitchFamily="34" charset="0"/>
              <a:buChar char="•"/>
            </a:pPr>
            <a:endParaRPr lang="en-US" sz="2200" dirty="0">
              <a:latin typeface="Times New Roman" pitchFamily="18" charset="0"/>
              <a:cs typeface="Times New Roman" pitchFamily="18" charset="0"/>
            </a:endParaRPr>
          </a:p>
          <a:p>
            <a:pPr lvl="0" algn="just"/>
            <a:r>
              <a:rPr lang="en-US" sz="2200" dirty="0">
                <a:latin typeface="Times New Roman" pitchFamily="18" charset="0"/>
                <a:cs typeface="Times New Roman" pitchFamily="18" charset="0"/>
              </a:rPr>
              <a:t>1-Degree of change of law (drastic or severe).</a:t>
            </a:r>
          </a:p>
          <a:p>
            <a:pPr lvl="1" algn="just"/>
            <a:r>
              <a:rPr lang="en-US" sz="2200" dirty="0">
                <a:latin typeface="Times New Roman" pitchFamily="18" charset="0"/>
                <a:cs typeface="Times New Roman" pitchFamily="18" charset="0"/>
              </a:rPr>
              <a:t>In</a:t>
            </a:r>
            <a:r>
              <a:rPr lang="en-US" sz="2200" b="1" i="1" dirty="0">
                <a:latin typeface="Times New Roman" pitchFamily="18" charset="0"/>
                <a:cs typeface="Times New Roman" pitchFamily="18" charset="0"/>
              </a:rPr>
              <a:t> El Paso </a:t>
            </a:r>
            <a:r>
              <a:rPr lang="en-US" sz="2200" dirty="0">
                <a:latin typeface="Times New Roman" pitchFamily="18" charset="0"/>
                <a:cs typeface="Times New Roman" pitchFamily="18" charset="0"/>
              </a:rPr>
              <a:t>case, the Tribunal stated that: </a:t>
            </a:r>
            <a:r>
              <a:rPr lang="en-US" sz="2200" i="1" dirty="0">
                <a:latin typeface="Times New Roman" pitchFamily="18" charset="0"/>
                <a:cs typeface="Times New Roman" pitchFamily="18" charset="0"/>
              </a:rPr>
              <a:t>“There can be no legitimate expectation for anyone that the legal framework will remain unchanged in the face of an extremely severe economic crisis. No reasonable investor can have such an expectation unless very specific commitments have been made towards it or </a:t>
            </a:r>
            <a:r>
              <a:rPr lang="en-US" sz="2200" b="1" i="1" dirty="0">
                <a:latin typeface="Times New Roman" pitchFamily="18" charset="0"/>
                <a:cs typeface="Times New Roman" pitchFamily="18" charset="0"/>
              </a:rPr>
              <a:t>unless the alteration of the legal framework is total</a:t>
            </a:r>
            <a:r>
              <a:rPr lang="en-US" sz="2200" i="1" dirty="0">
                <a:latin typeface="Times New Roman" pitchFamily="18" charset="0"/>
                <a:cs typeface="Times New Roman" pitchFamily="18" charset="0"/>
              </a:rPr>
              <a:t>.”</a:t>
            </a:r>
          </a:p>
          <a:p>
            <a:pPr lvl="1" algn="just"/>
            <a:endParaRPr lang="en-US" sz="2200" i="1" dirty="0">
              <a:latin typeface="Times New Roman" pitchFamily="18" charset="0"/>
              <a:cs typeface="Times New Roman" pitchFamily="18" charset="0"/>
            </a:endParaRPr>
          </a:p>
          <a:p>
            <a:pPr lvl="0" algn="just"/>
            <a:r>
              <a:rPr lang="en-US" sz="2200" dirty="0">
                <a:latin typeface="Times New Roman" pitchFamily="18" charset="0"/>
                <a:cs typeface="Times New Roman" pitchFamily="18" charset="0"/>
              </a:rPr>
              <a:t>2- Level of development of the host state.</a:t>
            </a:r>
          </a:p>
          <a:p>
            <a:pPr lvl="1" algn="just"/>
            <a:r>
              <a:rPr lang="en-US" sz="2200" dirty="0">
                <a:latin typeface="Times New Roman" pitchFamily="18" charset="0"/>
                <a:cs typeface="Times New Roman" pitchFamily="18" charset="0"/>
              </a:rPr>
              <a:t>In</a:t>
            </a:r>
            <a:r>
              <a:rPr lang="en-US" sz="2200"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Parkerings</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case, the Tribunal stated that </a:t>
            </a:r>
            <a:r>
              <a:rPr lang="en-US" sz="2200" i="1" dirty="0">
                <a:latin typeface="Times New Roman" pitchFamily="18" charset="0"/>
                <a:cs typeface="Times New Roman" pitchFamily="18" charset="0"/>
              </a:rPr>
              <a:t>: “no expectation that the laws would remain unchanged was legitimate” especially if “</a:t>
            </a:r>
            <a:r>
              <a:rPr lang="en-US" sz="2200" b="1" i="1" dirty="0">
                <a:latin typeface="Times New Roman" pitchFamily="18" charset="0"/>
                <a:cs typeface="Times New Roman" pitchFamily="18" charset="0"/>
              </a:rPr>
              <a:t>the country was one in transition at the time of the investment</a:t>
            </a:r>
            <a:r>
              <a:rPr lang="en-US" sz="2000" dirty="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marL="342900" lvl="0" indent="-342900" algn="just">
              <a:buFont typeface="Arial" pitchFamily="34" charset="0"/>
              <a:buChar char="•"/>
            </a:pPr>
            <a:endParaRPr lang="en-US" sz="2200" dirty="0">
              <a:latin typeface="Times New Roman" pitchFamily="18" charset="0"/>
              <a:cs typeface="Times New Roman" pitchFamily="18" charset="0"/>
            </a:endParaRPr>
          </a:p>
          <a:p>
            <a:pPr marL="342900" lvl="0" indent="-342900" algn="just">
              <a:buFont typeface="Arial" pitchFamily="34" charset="0"/>
              <a:buChar char="•"/>
            </a:pPr>
            <a:endParaRPr lang="en-US" sz="2200" dirty="0">
              <a:latin typeface="Times New Roman" pitchFamily="18" charset="0"/>
              <a:cs typeface="Times New Roman" pitchFamily="18" charset="0"/>
            </a:endParaRPr>
          </a:p>
        </p:txBody>
      </p:sp>
      <p:sp>
        <p:nvSpPr>
          <p:cNvPr id="6" name="TextBox 5">
            <a:extLst>
              <a:ext uri="{FF2B5EF4-FFF2-40B4-BE49-F238E27FC236}">
                <a16:creationId xmlns:a16="http://schemas.microsoft.com/office/drawing/2014/main" id="{EFE98ECF-CB9C-453D-809F-BFAF413AFC4B}"/>
              </a:ext>
            </a:extLst>
          </p:cNvPr>
          <p:cNvSpPr txBox="1"/>
          <p:nvPr/>
        </p:nvSpPr>
        <p:spPr>
          <a:xfrm>
            <a:off x="712763" y="933326"/>
            <a:ext cx="78105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just"/>
            <a:r>
              <a:rPr lang="en-US" sz="2400" b="1" dirty="0">
                <a:latin typeface="Times New Roman" pitchFamily="18" charset="0"/>
                <a:cs typeface="Times New Roman" pitchFamily="18" charset="0"/>
              </a:rPr>
              <a:t>Third Approach: </a:t>
            </a:r>
            <a:r>
              <a:rPr lang="en-US" sz="2400" dirty="0">
                <a:latin typeface="Times New Roman" pitchFamily="18" charset="0"/>
                <a:cs typeface="Times New Roman" pitchFamily="18" charset="0"/>
              </a:rPr>
              <a:t>expectations of stable legal framework are subject to further qualifying requirements.</a:t>
            </a:r>
          </a:p>
        </p:txBody>
      </p:sp>
    </p:spTree>
    <p:extLst>
      <p:ext uri="{BB962C8B-B14F-4D97-AF65-F5344CB8AC3E}">
        <p14:creationId xmlns:p14="http://schemas.microsoft.com/office/powerpoint/2010/main" val="280839887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80288"/>
            <a:ext cx="8478370" cy="667512"/>
          </a:xfrm>
        </p:spPr>
        <p:txBody>
          <a:bodyPr>
            <a:noAutofit/>
          </a:bodyPr>
          <a:lstStyle/>
          <a:p>
            <a:r>
              <a:rPr lang="en-US" sz="3600" b="1" dirty="0">
                <a:solidFill>
                  <a:schemeClr val="tx1"/>
                </a:solidFill>
                <a:effectLst>
                  <a:outerShdw blurRad="38100" dist="38100" dir="2700000" algn="tl">
                    <a:srgbClr val="000000">
                      <a:alpha val="43137"/>
                    </a:srgbClr>
                  </a:outerShdw>
                </a:effectLst>
                <a:latin typeface="Times New Roman" pitchFamily="18" charset="0"/>
                <a:ea typeface="Tahoma" pitchFamily="34" charset="0"/>
                <a:cs typeface="Times New Roman" pitchFamily="18" charset="0"/>
              </a:rPr>
              <a:t>Police Powers and Regulatory Rights</a:t>
            </a:r>
            <a:endParaRPr lang="en-US" sz="3200" b="1" dirty="0">
              <a:solidFill>
                <a:schemeClr val="tx1"/>
              </a:solidFill>
              <a:latin typeface="Times New Roman" pitchFamily="18" charset="0"/>
              <a:cs typeface="Times New Roman" pitchFamily="18" charset="0"/>
            </a:endParaRPr>
          </a:p>
        </p:txBody>
      </p:sp>
      <p:sp>
        <p:nvSpPr>
          <p:cNvPr id="3" name="TextBox 2"/>
          <p:cNvSpPr txBox="1"/>
          <p:nvPr/>
        </p:nvSpPr>
        <p:spPr>
          <a:xfrm>
            <a:off x="304800" y="1447800"/>
            <a:ext cx="8458200" cy="4770537"/>
          </a:xfrm>
          <a:prstGeom prst="rect">
            <a:avLst/>
          </a:prstGeom>
          <a:noFill/>
        </p:spPr>
        <p:txBody>
          <a:bodyPr wrap="square" rtlCol="0">
            <a:spAutoFit/>
          </a:bodyPr>
          <a:lstStyle/>
          <a:p>
            <a:pPr marL="400050" indent="-400050" algn="just">
              <a:buAutoNum type="romanUcPeriod"/>
            </a:pPr>
            <a:r>
              <a:rPr lang="en-US" sz="2400" dirty="0">
                <a:latin typeface="Times New Roman" pitchFamily="18" charset="0"/>
                <a:cs typeface="Times New Roman" pitchFamily="18" charset="0"/>
              </a:rPr>
              <a:t>Doctrine of police powers</a:t>
            </a:r>
          </a:p>
          <a:p>
            <a:pPr algn="just"/>
            <a:endParaRPr lang="en-US" sz="16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II.  Sources of the state’s police powers and regulatory rights</a:t>
            </a:r>
          </a:p>
          <a:p>
            <a:pPr algn="just"/>
            <a:endParaRPr lang="en-US" sz="16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III. The rise of competing concepts</a:t>
            </a:r>
          </a:p>
          <a:p>
            <a:pPr algn="just"/>
            <a:r>
              <a:rPr lang="en-US" sz="2400" dirty="0">
                <a:latin typeface="Times New Roman" pitchFamily="18" charset="0"/>
                <a:cs typeface="Times New Roman" pitchFamily="18" charset="0"/>
              </a:rPr>
              <a:t>      A. Legitimate expectations of the investor </a:t>
            </a:r>
          </a:p>
          <a:p>
            <a:pPr algn="just"/>
            <a:r>
              <a:rPr lang="en-US" sz="2400" dirty="0">
                <a:latin typeface="Times New Roman" pitchFamily="18" charset="0"/>
                <a:cs typeface="Times New Roman" pitchFamily="18" charset="0"/>
              </a:rPr>
              <a:t>      B. Stability of the legal framework of the investment</a:t>
            </a:r>
          </a:p>
          <a:p>
            <a:pPr algn="just"/>
            <a:r>
              <a:rPr lang="en-US" sz="2400" dirty="0">
                <a:latin typeface="Times New Roman" pitchFamily="18" charset="0"/>
                <a:cs typeface="Times New Roman" pitchFamily="18" charset="0"/>
              </a:rPr>
              <a:t>      C. The consequences of broadening the scope of such  </a:t>
            </a:r>
          </a:p>
          <a:p>
            <a:pPr algn="just"/>
            <a:r>
              <a:rPr lang="en-US" sz="2400" dirty="0">
                <a:latin typeface="Times New Roman" pitchFamily="18" charset="0"/>
                <a:cs typeface="Times New Roman" pitchFamily="18" charset="0"/>
              </a:rPr>
              <a:t>           competing concepts</a:t>
            </a:r>
          </a:p>
          <a:p>
            <a:pPr algn="just"/>
            <a:endParaRPr lang="en-US" sz="16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IV. The balance between States’ regulatory powers and States’ </a:t>
            </a:r>
          </a:p>
          <a:p>
            <a:pPr algn="just"/>
            <a:r>
              <a:rPr lang="en-US" sz="2400" dirty="0">
                <a:latin typeface="Times New Roman" pitchFamily="18" charset="0"/>
                <a:cs typeface="Times New Roman" pitchFamily="18" charset="0"/>
              </a:rPr>
              <a:t>      obligations to protect foreign investment </a:t>
            </a:r>
          </a:p>
          <a:p>
            <a:pPr algn="just"/>
            <a:endParaRPr lang="en-US" sz="16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V.  Conclusion</a:t>
            </a:r>
          </a:p>
        </p:txBody>
      </p:sp>
    </p:spTree>
    <p:extLst>
      <p:ext uri="{BB962C8B-B14F-4D97-AF65-F5344CB8AC3E}">
        <p14:creationId xmlns:p14="http://schemas.microsoft.com/office/powerpoint/2010/main" val="737644573"/>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27660"/>
            <a:ext cx="84582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just"/>
            <a:r>
              <a:rPr lang="en-US" sz="2400" b="1" dirty="0">
                <a:latin typeface="Times New Roman" pitchFamily="18" charset="0"/>
                <a:cs typeface="Times New Roman" pitchFamily="18" charset="0"/>
              </a:rPr>
              <a:t>B. Police Powers and FET</a:t>
            </a:r>
          </a:p>
        </p:txBody>
      </p:sp>
      <p:sp>
        <p:nvSpPr>
          <p:cNvPr id="4" name="TextBox 3"/>
          <p:cNvSpPr txBox="1"/>
          <p:nvPr/>
        </p:nvSpPr>
        <p:spPr>
          <a:xfrm>
            <a:off x="990600" y="2895600"/>
            <a:ext cx="7924800" cy="430887"/>
          </a:xfrm>
          <a:prstGeom prst="rect">
            <a:avLst/>
          </a:prstGeom>
          <a:noFill/>
        </p:spPr>
        <p:txBody>
          <a:bodyPr wrap="square" rtlCol="0">
            <a:spAutoFit/>
          </a:bodyPr>
          <a:lstStyle/>
          <a:p>
            <a:pPr marL="457200" indent="-457200" algn="just">
              <a:buFont typeface="+mj-lt"/>
              <a:buAutoNum type="arabicPeriod"/>
            </a:pPr>
            <a:endParaRPr lang="en-US" sz="2200" dirty="0">
              <a:latin typeface="Times New Roman" pitchFamily="18" charset="0"/>
              <a:cs typeface="Times New Roman" pitchFamily="18" charset="0"/>
            </a:endParaRPr>
          </a:p>
        </p:txBody>
      </p:sp>
      <p:sp>
        <p:nvSpPr>
          <p:cNvPr id="5" name="TextBox 4"/>
          <p:cNvSpPr txBox="1"/>
          <p:nvPr/>
        </p:nvSpPr>
        <p:spPr>
          <a:xfrm>
            <a:off x="647700" y="1752600"/>
            <a:ext cx="7924800" cy="5509200"/>
          </a:xfrm>
          <a:prstGeom prst="rect">
            <a:avLst/>
          </a:prstGeom>
          <a:noFill/>
        </p:spPr>
        <p:txBody>
          <a:bodyPr wrap="square" rtlCol="0">
            <a:spAutoFit/>
          </a:bodyPr>
          <a:lstStyle/>
          <a:p>
            <a:pPr marL="342900" lvl="0" indent="-342900" algn="just">
              <a:buFont typeface="Arial" pitchFamily="34" charset="0"/>
              <a:buChar char="•"/>
            </a:pPr>
            <a:endParaRPr lang="en-US" sz="2200" dirty="0">
              <a:latin typeface="Times New Roman" pitchFamily="18" charset="0"/>
              <a:cs typeface="Times New Roman" pitchFamily="18" charset="0"/>
            </a:endParaRPr>
          </a:p>
          <a:p>
            <a:pPr lvl="0" algn="just"/>
            <a:r>
              <a:rPr lang="en-US" sz="2200" dirty="0">
                <a:latin typeface="Times New Roman" pitchFamily="18" charset="0"/>
                <a:cs typeface="Times New Roman" pitchFamily="18" charset="0"/>
              </a:rPr>
              <a:t>3-Whether the change in law was discriminatory or not.</a:t>
            </a:r>
          </a:p>
          <a:p>
            <a:pPr lvl="1" algn="just"/>
            <a:r>
              <a:rPr lang="en-US" sz="2200" dirty="0">
                <a:latin typeface="Times New Roman" pitchFamily="18" charset="0"/>
                <a:cs typeface="Times New Roman" pitchFamily="18" charset="0"/>
              </a:rPr>
              <a:t>In</a:t>
            </a:r>
            <a:r>
              <a:rPr lang="en-US" sz="2200"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Parkerings</a:t>
            </a:r>
            <a:r>
              <a:rPr lang="en-US" sz="2200" b="1" i="1" dirty="0">
                <a:latin typeface="Times New Roman" pitchFamily="18" charset="0"/>
                <a:cs typeface="Times New Roman" pitchFamily="18" charset="0"/>
              </a:rPr>
              <a:t> case</a:t>
            </a:r>
            <a:r>
              <a:rPr lang="en-US" sz="2200" dirty="0">
                <a:latin typeface="Times New Roman" pitchFamily="18" charset="0"/>
                <a:cs typeface="Times New Roman" pitchFamily="18" charset="0"/>
              </a:rPr>
              <a:t>, the Tribunal stated that: “</a:t>
            </a:r>
            <a:r>
              <a:rPr lang="en-US" sz="2200" i="1" dirty="0">
                <a:latin typeface="Times New Roman" pitchFamily="18" charset="0"/>
                <a:cs typeface="Times New Roman" pitchFamily="18" charset="0"/>
              </a:rPr>
              <a:t>The record does not show that the State acted unfairly, unreasonably or inequitably in the exercise of its legislative power. The Claimant has failed to demonstrate that the modifications of laws </a:t>
            </a:r>
            <a:r>
              <a:rPr lang="en-US" sz="2200" b="1" i="1" dirty="0">
                <a:latin typeface="Times New Roman" pitchFamily="18" charset="0"/>
                <a:cs typeface="Times New Roman" pitchFamily="18" charset="0"/>
              </a:rPr>
              <a:t>were made specifically to prejudice its investment</a:t>
            </a:r>
            <a:r>
              <a:rPr lang="en-US" sz="2200" dirty="0">
                <a:latin typeface="Times New Roman" pitchFamily="18" charset="0"/>
                <a:cs typeface="Times New Roman" pitchFamily="18" charset="0"/>
              </a:rPr>
              <a:t>.”</a:t>
            </a:r>
          </a:p>
          <a:p>
            <a:pPr lvl="1" algn="just"/>
            <a:endParaRPr lang="en-US" sz="2200" i="1" dirty="0">
              <a:latin typeface="Times New Roman" pitchFamily="18" charset="0"/>
              <a:cs typeface="Times New Roman" pitchFamily="18" charset="0"/>
            </a:endParaRPr>
          </a:p>
          <a:p>
            <a:pPr lvl="0" algn="just"/>
            <a:r>
              <a:rPr lang="en-US" sz="2200" dirty="0">
                <a:latin typeface="Times New Roman" pitchFamily="18" charset="0"/>
                <a:cs typeface="Times New Roman" pitchFamily="18" charset="0"/>
              </a:rPr>
              <a:t>4- Whether the change in law was reasonable or not. </a:t>
            </a:r>
          </a:p>
          <a:p>
            <a:pPr lvl="1" algn="just"/>
            <a:r>
              <a:rPr lang="en-US" sz="2200" dirty="0">
                <a:latin typeface="Times New Roman" pitchFamily="18" charset="0"/>
                <a:cs typeface="Times New Roman" pitchFamily="18" charset="0"/>
              </a:rPr>
              <a:t>In</a:t>
            </a:r>
            <a:r>
              <a:rPr lang="en-US" sz="2200"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Impergilo</a:t>
            </a:r>
            <a:r>
              <a:rPr lang="en-US" sz="2200" b="1" i="1" dirty="0">
                <a:latin typeface="Times New Roman" pitchFamily="18" charset="0"/>
                <a:cs typeface="Times New Roman" pitchFamily="18" charset="0"/>
              </a:rPr>
              <a:t> v. Argentina</a:t>
            </a:r>
            <a:r>
              <a:rPr lang="en-US" sz="2200" dirty="0">
                <a:latin typeface="Times New Roman" pitchFamily="18" charset="0"/>
                <a:cs typeface="Times New Roman" pitchFamily="18" charset="0"/>
              </a:rPr>
              <a:t>, the Tribunal stated that: “</a:t>
            </a:r>
            <a:r>
              <a:rPr lang="en-US" sz="2200" i="1" dirty="0">
                <a:latin typeface="Times New Roman" pitchFamily="18" charset="0"/>
                <a:cs typeface="Times New Roman" pitchFamily="18" charset="0"/>
              </a:rPr>
              <a:t>The legitimate expectations of foreign investors cannot be that the State will never modify the legal framework, especially in times of crisis, but </a:t>
            </a:r>
            <a:r>
              <a:rPr lang="en-US" sz="2200" b="1" i="1" dirty="0">
                <a:latin typeface="Times New Roman" pitchFamily="18" charset="0"/>
                <a:cs typeface="Times New Roman" pitchFamily="18" charset="0"/>
              </a:rPr>
              <a:t>certainly investors must be protected from unreasonable modifications of that legal framework</a:t>
            </a:r>
            <a:r>
              <a:rPr lang="en-US" sz="2200" i="1" dirty="0">
                <a:latin typeface="Times New Roman" pitchFamily="18" charset="0"/>
                <a:cs typeface="Times New Roman" pitchFamily="18" charset="0"/>
              </a:rPr>
              <a:t>.”</a:t>
            </a:r>
          </a:p>
          <a:p>
            <a:pPr lvl="0" algn="just"/>
            <a:endParaRPr lang="en-US" sz="2200" dirty="0">
              <a:latin typeface="Times New Roman" pitchFamily="18" charset="0"/>
              <a:cs typeface="Times New Roman" pitchFamily="18" charset="0"/>
            </a:endParaRPr>
          </a:p>
          <a:p>
            <a:pPr marL="342900" lvl="0" indent="-342900" algn="just">
              <a:buFont typeface="Arial" pitchFamily="34" charset="0"/>
              <a:buChar char="•"/>
            </a:pPr>
            <a:endParaRPr lang="en-US" sz="2200" dirty="0">
              <a:latin typeface="Times New Roman" pitchFamily="18" charset="0"/>
              <a:cs typeface="Times New Roman" pitchFamily="18" charset="0"/>
            </a:endParaRPr>
          </a:p>
        </p:txBody>
      </p:sp>
      <p:sp>
        <p:nvSpPr>
          <p:cNvPr id="6" name="TextBox 5">
            <a:extLst>
              <a:ext uri="{FF2B5EF4-FFF2-40B4-BE49-F238E27FC236}">
                <a16:creationId xmlns:a16="http://schemas.microsoft.com/office/drawing/2014/main" id="{EFE98ECF-CB9C-453D-809F-BFAF413AFC4B}"/>
              </a:ext>
            </a:extLst>
          </p:cNvPr>
          <p:cNvSpPr txBox="1"/>
          <p:nvPr/>
        </p:nvSpPr>
        <p:spPr>
          <a:xfrm>
            <a:off x="762000" y="1077605"/>
            <a:ext cx="78105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just"/>
            <a:r>
              <a:rPr lang="en-US" sz="2400" b="1" dirty="0">
                <a:latin typeface="Times New Roman" pitchFamily="18" charset="0"/>
                <a:cs typeface="Times New Roman" pitchFamily="18" charset="0"/>
              </a:rPr>
              <a:t>Third Approach: </a:t>
            </a:r>
            <a:r>
              <a:rPr lang="en-US" sz="2400" dirty="0">
                <a:latin typeface="Times New Roman" pitchFamily="18" charset="0"/>
                <a:cs typeface="Times New Roman" pitchFamily="18" charset="0"/>
              </a:rPr>
              <a:t>Expectations</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must take into account all circumstances and specificities of the case.</a:t>
            </a:r>
          </a:p>
        </p:txBody>
      </p:sp>
    </p:spTree>
    <p:extLst>
      <p:ext uri="{BB962C8B-B14F-4D97-AF65-F5344CB8AC3E}">
        <p14:creationId xmlns:p14="http://schemas.microsoft.com/office/powerpoint/2010/main" val="1881500033"/>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914400"/>
            <a:ext cx="8458200" cy="584775"/>
          </a:xfrm>
          <a:prstGeom prst="rect">
            <a:avLst/>
          </a:prstGeom>
          <a:noFill/>
        </p:spPr>
        <p:txBody>
          <a:bodyPr wrap="square" rtlCol="0">
            <a:spAutoFit/>
          </a:bodyPr>
          <a:lstStyle/>
          <a:p>
            <a:pPr algn="ctr"/>
            <a:r>
              <a:rPr lang="en-US" sz="3200" b="1" dirty="0">
                <a:effectLst>
                  <a:outerShdw blurRad="38100" dist="38100" dir="2700000" algn="tl">
                    <a:srgbClr val="000000">
                      <a:alpha val="43137"/>
                    </a:srgbClr>
                  </a:outerShdw>
                </a:effectLst>
                <a:latin typeface="Times New Roman" pitchFamily="18" charset="0"/>
                <a:cs typeface="Times New Roman" pitchFamily="18" charset="0"/>
              </a:rPr>
              <a:t>Conclusion</a:t>
            </a:r>
          </a:p>
        </p:txBody>
      </p:sp>
      <p:sp>
        <p:nvSpPr>
          <p:cNvPr id="6" name="TextBox 5"/>
          <p:cNvSpPr txBox="1"/>
          <p:nvPr/>
        </p:nvSpPr>
        <p:spPr>
          <a:xfrm>
            <a:off x="685800" y="1676400"/>
            <a:ext cx="7924800" cy="3416320"/>
          </a:xfrm>
          <a:prstGeom prst="rect">
            <a:avLst/>
          </a:prstGeom>
          <a:noFill/>
        </p:spPr>
        <p:txBody>
          <a:bodyPr wrap="square" rtlCol="0">
            <a:spAutoFit/>
          </a:bodyPr>
          <a:lstStyle/>
          <a:p>
            <a:pPr marL="342900" lvl="0" indent="-342900" algn="just">
              <a:buFont typeface="Arial" pitchFamily="34" charset="0"/>
              <a:buChar char="•"/>
            </a:pPr>
            <a:r>
              <a:rPr lang="en-US" sz="2400" dirty="0">
                <a:latin typeface="Times New Roman" pitchFamily="18" charset="0"/>
                <a:cs typeface="Times New Roman" pitchFamily="18" charset="0"/>
              </a:rPr>
              <a:t>Policy makers should emphasize the State’s Regulatory rights and define the exact content FET provisions when negotiating IIAs and FTAs.</a:t>
            </a:r>
          </a:p>
          <a:p>
            <a:pPr marL="342900" lvl="0" indent="-342900" algn="just">
              <a:buFont typeface="Arial" pitchFamily="34" charset="0"/>
              <a:buChar char="•"/>
            </a:pPr>
            <a:endParaRPr lang="en-US" sz="2400" dirty="0">
              <a:latin typeface="Times New Roman" pitchFamily="18" charset="0"/>
              <a:cs typeface="Times New Roman" pitchFamily="18" charset="0"/>
            </a:endParaRPr>
          </a:p>
          <a:p>
            <a:pPr marL="342900" lvl="0" indent="-342900" algn="just">
              <a:buFont typeface="Arial" pitchFamily="34" charset="0"/>
              <a:buChar char="•"/>
            </a:pPr>
            <a:r>
              <a:rPr lang="en-US" sz="2400" dirty="0">
                <a:latin typeface="Times New Roman" pitchFamily="18" charset="0"/>
                <a:cs typeface="Times New Roman" pitchFamily="18" charset="0"/>
              </a:rPr>
              <a:t>Arbitral Tribunals should adopt more balanced approach which does not encroach on the State’s regulatory rights, such as the approach adopted by the Tribunal in </a:t>
            </a:r>
            <a:r>
              <a:rPr lang="en-US" sz="2400" b="1" i="1" dirty="0" err="1">
                <a:latin typeface="Times New Roman" pitchFamily="18" charset="0"/>
                <a:cs typeface="Times New Roman" pitchFamily="18" charset="0"/>
              </a:rPr>
              <a:t>Parkerings</a:t>
            </a:r>
            <a:r>
              <a:rPr lang="en-US" sz="2400" b="1" i="1" dirty="0">
                <a:latin typeface="Times New Roman" pitchFamily="18" charset="0"/>
                <a:cs typeface="Times New Roman" pitchFamily="18" charset="0"/>
              </a:rPr>
              <a:t> v. Lithuania</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no expectation that the laws would remain unchanged was legitimate</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2375957753"/>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176" y="627323"/>
            <a:ext cx="7851648" cy="838200"/>
          </a:xfrm>
        </p:spPr>
        <p:txBody>
          <a:bodyPr>
            <a:noAutofit/>
            <a:scene3d>
              <a:camera prst="orthographicFront"/>
              <a:lightRig rig="freezing" dir="t">
                <a:rot lat="0" lon="0" rev="5640000"/>
              </a:lightRig>
            </a:scene3d>
            <a:sp3d extrusionH="57150" prstMaterial="flat">
              <a:bevelT w="82550" h="38100" prst="coolSlant"/>
              <a:contourClr>
                <a:schemeClr val="tx2"/>
              </a:contourClr>
            </a:sp3d>
          </a:bodyPr>
          <a:lstStyle/>
          <a:p>
            <a:pPr algn="ctr"/>
            <a:br>
              <a:rPr lang="en-US" sz="2800" dirty="0">
                <a:solidFill>
                  <a:schemeClr val="tx1"/>
                </a:solidFill>
                <a:effectLst/>
                <a:latin typeface="Times New Roman" pitchFamily="18" charset="0"/>
                <a:ea typeface="Tahoma" pitchFamily="34" charset="0"/>
                <a:cs typeface="Times New Roman" pitchFamily="18" charset="0"/>
              </a:rPr>
            </a:br>
            <a:br>
              <a:rPr lang="en-US" sz="2800" dirty="0">
                <a:solidFill>
                  <a:schemeClr val="tx1"/>
                </a:solidFill>
                <a:effectLst/>
                <a:latin typeface="Times New Roman" pitchFamily="18" charset="0"/>
                <a:ea typeface="Tahoma" pitchFamily="34" charset="0"/>
                <a:cs typeface="Times New Roman" pitchFamily="18" charset="0"/>
              </a:rPr>
            </a:br>
            <a:r>
              <a:rPr lang="en-US" sz="2800">
                <a:solidFill>
                  <a:schemeClr val="tx1"/>
                </a:solidFill>
                <a:effectLst/>
                <a:latin typeface="Times New Roman" pitchFamily="18" charset="0"/>
                <a:ea typeface="Tahoma" pitchFamily="34" charset="0"/>
                <a:cs typeface="Times New Roman" pitchFamily="18" charset="0"/>
              </a:rPr>
              <a:t>  </a:t>
            </a:r>
            <a:r>
              <a:rPr lang="en-US" sz="2400">
                <a:solidFill>
                  <a:schemeClr val="tx1"/>
                </a:solidFill>
                <a:effectLst/>
                <a:latin typeface="Times New Roman" pitchFamily="18" charset="0"/>
                <a:ea typeface="Tahoma" pitchFamily="34" charset="0"/>
                <a:cs typeface="Times New Roman" pitchFamily="18" charset="0"/>
              </a:rPr>
              <a:t>BCDR-AAA/SCC </a:t>
            </a:r>
            <a:r>
              <a:rPr lang="en-US" sz="2400" dirty="0">
                <a:solidFill>
                  <a:schemeClr val="tx1"/>
                </a:solidFill>
                <a:effectLst/>
                <a:latin typeface="Times New Roman" pitchFamily="18" charset="0"/>
                <a:ea typeface="Tahoma" pitchFamily="34" charset="0"/>
                <a:cs typeface="Times New Roman" pitchFamily="18" charset="0"/>
              </a:rPr>
              <a:t>JOINT CONFERENCE </a:t>
            </a:r>
            <a:br>
              <a:rPr lang="en-US" sz="2400" dirty="0">
                <a:solidFill>
                  <a:schemeClr val="tx1"/>
                </a:solidFill>
                <a:effectLst/>
                <a:latin typeface="Times New Roman" pitchFamily="18" charset="0"/>
                <a:ea typeface="Tahoma" pitchFamily="34" charset="0"/>
                <a:cs typeface="Times New Roman" pitchFamily="18" charset="0"/>
              </a:rPr>
            </a:br>
            <a:endParaRPr lang="en-US" sz="2400" dirty="0">
              <a:solidFill>
                <a:schemeClr val="tx1"/>
              </a:solidFill>
              <a:effectLst/>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492252" y="4267200"/>
            <a:ext cx="7854696" cy="1981200"/>
          </a:xfrm>
        </p:spPr>
        <p:txBody>
          <a:bodyPr>
            <a:noAutofit/>
          </a:bodyPr>
          <a:lstStyle/>
          <a:p>
            <a:pPr algn="ctr"/>
            <a:r>
              <a:rPr lang="en-US" sz="2000" dirty="0">
                <a:latin typeface="Times New Roman" pitchFamily="18" charset="0"/>
                <a:cs typeface="Times New Roman" pitchFamily="18" charset="0"/>
              </a:rPr>
              <a:t>Presented by</a:t>
            </a:r>
          </a:p>
          <a:p>
            <a:pPr algn="ctr"/>
            <a:r>
              <a:rPr lang="en-US" sz="2000" dirty="0">
                <a:latin typeface="Times New Roman" pitchFamily="18" charset="0"/>
                <a:cs typeface="Times New Roman" pitchFamily="18" charset="0"/>
              </a:rPr>
              <a:t>Counselor/ Mahmoud El </a:t>
            </a:r>
            <a:r>
              <a:rPr lang="en-US" sz="2000" dirty="0" err="1">
                <a:latin typeface="Times New Roman" pitchFamily="18" charset="0"/>
                <a:cs typeface="Times New Roman" pitchFamily="18" charset="0"/>
              </a:rPr>
              <a:t>Khrashy</a:t>
            </a:r>
            <a:endParaRPr lang="en-US" sz="2000" dirty="0">
              <a:latin typeface="Times New Roman" pitchFamily="18" charset="0"/>
              <a:cs typeface="Times New Roman" pitchFamily="18" charset="0"/>
            </a:endParaRPr>
          </a:p>
          <a:p>
            <a:pPr algn="ctr"/>
            <a:r>
              <a:rPr lang="en-US" sz="2000" dirty="0">
                <a:latin typeface="Times New Roman" pitchFamily="18" charset="0"/>
                <a:cs typeface="Times New Roman" pitchFamily="18" charset="0"/>
              </a:rPr>
              <a:t>Legal Adviser</a:t>
            </a:r>
          </a:p>
          <a:p>
            <a:pPr algn="ctr"/>
            <a:r>
              <a:rPr lang="en-US" sz="2000" dirty="0">
                <a:latin typeface="Times New Roman" pitchFamily="18" charset="0"/>
                <a:cs typeface="Times New Roman" pitchFamily="18" charset="0"/>
              </a:rPr>
              <a:t>Bahraini Ministry of Foreign Affairs (“</a:t>
            </a:r>
            <a:r>
              <a:rPr lang="en-US" sz="2000" b="1" dirty="0">
                <a:latin typeface="Times New Roman" pitchFamily="18" charset="0"/>
                <a:cs typeface="Times New Roman" pitchFamily="18" charset="0"/>
              </a:rPr>
              <a:t>MOFA</a:t>
            </a:r>
            <a:r>
              <a:rPr lang="en-US" sz="2000" dirty="0">
                <a:latin typeface="Times New Roman" pitchFamily="18" charset="0"/>
                <a:cs typeface="Times New Roman" pitchFamily="18" charset="0"/>
              </a:rPr>
              <a:t>”)</a:t>
            </a:r>
          </a:p>
        </p:txBody>
      </p:sp>
      <p:sp>
        <p:nvSpPr>
          <p:cNvPr id="5" name="TextBox 4"/>
          <p:cNvSpPr txBox="1"/>
          <p:nvPr/>
        </p:nvSpPr>
        <p:spPr>
          <a:xfrm>
            <a:off x="955548" y="1319582"/>
            <a:ext cx="7391400" cy="461665"/>
          </a:xfrm>
          <a:prstGeom prst="rect">
            <a:avLst/>
          </a:prstGeom>
          <a:noFill/>
        </p:spPr>
        <p:txBody>
          <a:bodyPr wrap="square" rtlCol="0">
            <a:spAutoFit/>
          </a:bodyPr>
          <a:lstStyle/>
          <a:p>
            <a:pPr algn="ctr"/>
            <a:r>
              <a:rPr lang="en-US" sz="2400" b="1" dirty="0">
                <a:latin typeface="Times New Roman" pitchFamily="18" charset="0"/>
                <a:ea typeface="Tahoma" pitchFamily="34" charset="0"/>
                <a:cs typeface="Times New Roman" pitchFamily="18" charset="0"/>
              </a:rPr>
              <a:t>Salient Issues in Investment Arbitration</a:t>
            </a:r>
          </a:p>
        </p:txBody>
      </p:sp>
      <p:sp>
        <p:nvSpPr>
          <p:cNvPr id="6" name="TextBox 5"/>
          <p:cNvSpPr txBox="1"/>
          <p:nvPr/>
        </p:nvSpPr>
        <p:spPr>
          <a:xfrm>
            <a:off x="1260348" y="2059526"/>
            <a:ext cx="6781800" cy="1354217"/>
          </a:xfrm>
          <a:prstGeom prst="rect">
            <a:avLst/>
          </a:prstGeom>
          <a:noFill/>
        </p:spPr>
        <p:txBody>
          <a:bodyPr wrap="square" rtlCol="0">
            <a:spAutoFit/>
          </a:bodyPr>
          <a:lstStyle/>
          <a:p>
            <a:pPr algn="ctr"/>
            <a:r>
              <a:rPr lang="en-US" sz="3200" b="1"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rPr>
              <a:t>The State’s Right to regulate v. the Protection of Foreign Investments</a:t>
            </a:r>
          </a:p>
          <a:p>
            <a:endParaRPr lang="en-US" dirty="0"/>
          </a:p>
        </p:txBody>
      </p:sp>
      <p:sp>
        <p:nvSpPr>
          <p:cNvPr id="8" name="TextBox 7"/>
          <p:cNvSpPr txBox="1"/>
          <p:nvPr/>
        </p:nvSpPr>
        <p:spPr>
          <a:xfrm>
            <a:off x="2286000" y="3443595"/>
            <a:ext cx="4267200" cy="369332"/>
          </a:xfrm>
          <a:prstGeom prst="rect">
            <a:avLst/>
          </a:prstGeom>
          <a:noFill/>
        </p:spPr>
        <p:txBody>
          <a:bodyPr wrap="square" rtlCol="0">
            <a:spAutoFit/>
          </a:bodyPr>
          <a:lstStyle/>
          <a:p>
            <a:pPr algn="ctr"/>
            <a:r>
              <a:rPr lang="en-US" b="1" dirty="0">
                <a:latin typeface="Times New Roman" pitchFamily="18" charset="0"/>
                <a:cs typeface="Times New Roman" pitchFamily="18" charset="0"/>
              </a:rPr>
              <a:t>18 November 2018 – Manama, Bahrain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2741458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990600"/>
            <a:ext cx="8458200" cy="584775"/>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latin typeface="Times New Roman" pitchFamily="18" charset="0"/>
                <a:cs typeface="Times New Roman" pitchFamily="18" charset="0"/>
              </a:rPr>
              <a:t>I. Doctrine of police powers</a:t>
            </a:r>
          </a:p>
        </p:txBody>
      </p:sp>
      <p:sp>
        <p:nvSpPr>
          <p:cNvPr id="5" name="TextBox 4"/>
          <p:cNvSpPr txBox="1"/>
          <p:nvPr/>
        </p:nvSpPr>
        <p:spPr>
          <a:xfrm>
            <a:off x="640160" y="1991142"/>
            <a:ext cx="8351439" cy="3139321"/>
          </a:xfrm>
          <a:prstGeom prst="rect">
            <a:avLst/>
          </a:prstGeom>
          <a:noFill/>
        </p:spPr>
        <p:txBody>
          <a:bodyPr wrap="square" rtlCol="0">
            <a:spAutoFit/>
          </a:bodyPr>
          <a:lstStyle/>
          <a:p>
            <a:pPr marL="285750" indent="-285750" algn="just">
              <a:buFont typeface="Arial" charset="0"/>
              <a:buChar char="•"/>
            </a:pPr>
            <a:r>
              <a:rPr lang="en-US" sz="2200" b="1" dirty="0">
                <a:latin typeface="Times New Roman" pitchFamily="18" charset="0"/>
                <a:cs typeface="Times New Roman" pitchFamily="18" charset="0"/>
              </a:rPr>
              <a:t>The doctrine was articulated in the Third Restatement of the Foreign Relations Law of the United States of 1987 in the following terms: </a:t>
            </a:r>
            <a:endParaRPr lang="en-US" sz="2200" dirty="0">
              <a:latin typeface="Times New Roman" pitchFamily="18" charset="0"/>
              <a:cs typeface="Times New Roman" pitchFamily="18" charset="0"/>
            </a:endParaRPr>
          </a:p>
          <a:p>
            <a:pPr lvl="1" algn="just"/>
            <a:r>
              <a:rPr lang="en-US" sz="2200" i="1" dirty="0">
                <a:latin typeface="Times New Roman" pitchFamily="18" charset="0"/>
                <a:cs typeface="Times New Roman" pitchFamily="18" charset="0"/>
              </a:rPr>
              <a:t> “A State is not responsible for loss of property or for other economic disadvantage resulting from bona fide general taxation, regulation, forfeiture for crime, or other action of the kind that is commonly accepted as within the police powers of states, if it is not discriminatory”.</a:t>
            </a:r>
          </a:p>
          <a:p>
            <a:pPr algn="just"/>
            <a:endParaRPr lang="en-US" sz="2200" i="1" dirty="0">
              <a:latin typeface="Times New Roman" pitchFamily="18" charset="0"/>
              <a:cs typeface="Times New Roman" pitchFamily="18" charset="0"/>
            </a:endParaRPr>
          </a:p>
        </p:txBody>
      </p:sp>
    </p:spTree>
    <p:extLst>
      <p:ext uri="{BB962C8B-B14F-4D97-AF65-F5344CB8AC3E}">
        <p14:creationId xmlns:p14="http://schemas.microsoft.com/office/powerpoint/2010/main" val="265094847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90600"/>
            <a:ext cx="8458200" cy="1077218"/>
          </a:xfrm>
          <a:prstGeom prst="rect">
            <a:avLst/>
          </a:prstGeom>
          <a:noFill/>
        </p:spPr>
        <p:txBody>
          <a:bodyPr wrap="square" rtlCol="0">
            <a:spAutoFit/>
          </a:bodyPr>
          <a:lstStyle/>
          <a:p>
            <a:pPr algn="just"/>
            <a:r>
              <a:rPr lang="en-US" sz="3200" b="1" dirty="0">
                <a:effectLst>
                  <a:outerShdw blurRad="38100" dist="38100" dir="2700000" algn="tl">
                    <a:srgbClr val="000000">
                      <a:alpha val="43137"/>
                    </a:srgbClr>
                  </a:outerShdw>
                </a:effectLst>
                <a:latin typeface="Times New Roman" pitchFamily="18" charset="0"/>
                <a:cs typeface="Times New Roman" pitchFamily="18" charset="0"/>
              </a:rPr>
              <a:t>II. Sources of State’s Police Powers and Regulatory Rights </a:t>
            </a:r>
          </a:p>
        </p:txBody>
      </p:sp>
      <p:sp>
        <p:nvSpPr>
          <p:cNvPr id="3" name="TextBox 2"/>
          <p:cNvSpPr txBox="1"/>
          <p:nvPr/>
        </p:nvSpPr>
        <p:spPr>
          <a:xfrm>
            <a:off x="679482" y="2590800"/>
            <a:ext cx="8351439" cy="1820948"/>
          </a:xfrm>
          <a:prstGeom prst="rect">
            <a:avLst/>
          </a:prstGeom>
          <a:noFill/>
        </p:spPr>
        <p:txBody>
          <a:bodyPr wrap="square" rtlCol="0">
            <a:spAutoFit/>
          </a:bodyPr>
          <a:lstStyle/>
          <a:p>
            <a:pPr marL="342900" indent="-342900" algn="just">
              <a:lnSpc>
                <a:spcPct val="150000"/>
              </a:lnSpc>
              <a:buFontTx/>
              <a:buAutoNum type="alphaUcPeriod"/>
            </a:pPr>
            <a:r>
              <a:rPr lang="en-US" sz="2600" dirty="0">
                <a:latin typeface="Times New Roman" pitchFamily="18" charset="0"/>
                <a:cs typeface="Times New Roman" pitchFamily="18" charset="0"/>
              </a:rPr>
              <a:t>International Conventions &amp; Treaties</a:t>
            </a:r>
          </a:p>
          <a:p>
            <a:pPr marL="342900" lvl="0" indent="-342900" algn="just">
              <a:lnSpc>
                <a:spcPct val="150000"/>
              </a:lnSpc>
              <a:buAutoNum type="alphaUcPeriod"/>
            </a:pPr>
            <a:r>
              <a:rPr lang="en-US" sz="2600" dirty="0">
                <a:latin typeface="Times New Roman" pitchFamily="18" charset="0"/>
                <a:cs typeface="Times New Roman" pitchFamily="18" charset="0"/>
              </a:rPr>
              <a:t>Customary International Law</a:t>
            </a:r>
          </a:p>
          <a:p>
            <a:pPr marL="342900" indent="-342900" algn="just">
              <a:lnSpc>
                <a:spcPct val="150000"/>
              </a:lnSpc>
              <a:buFontTx/>
              <a:buAutoNum type="alphaUcPeriod"/>
            </a:pPr>
            <a:r>
              <a:rPr lang="en-US" sz="2600" dirty="0">
                <a:latin typeface="Times New Roman" pitchFamily="18" charset="0"/>
                <a:cs typeface="Times New Roman" pitchFamily="18" charset="0"/>
              </a:rPr>
              <a:t>Case Law</a:t>
            </a:r>
          </a:p>
        </p:txBody>
      </p:sp>
    </p:spTree>
    <p:extLst>
      <p:ext uri="{BB962C8B-B14F-4D97-AF65-F5344CB8AC3E}">
        <p14:creationId xmlns:p14="http://schemas.microsoft.com/office/powerpoint/2010/main" val="391255822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458200" cy="1077218"/>
          </a:xfrm>
          <a:prstGeom prst="rect">
            <a:avLst/>
          </a:prstGeom>
          <a:noFill/>
        </p:spPr>
        <p:txBody>
          <a:bodyPr wrap="square" rtlCol="0">
            <a:spAutoFit/>
          </a:bodyPr>
          <a:lstStyle/>
          <a:p>
            <a:pPr algn="just"/>
            <a:r>
              <a:rPr lang="en-US" sz="3200" b="1" dirty="0">
                <a:effectLst>
                  <a:outerShdw blurRad="38100" dist="38100" dir="2700000" algn="tl">
                    <a:srgbClr val="000000">
                      <a:alpha val="43137"/>
                    </a:srgbClr>
                  </a:outerShdw>
                </a:effectLst>
                <a:latin typeface="Times New Roman" pitchFamily="18" charset="0"/>
                <a:cs typeface="Times New Roman" pitchFamily="18" charset="0"/>
              </a:rPr>
              <a:t>II. Sources of State’s Police Powers and Regulatory Rights</a:t>
            </a:r>
          </a:p>
        </p:txBody>
      </p:sp>
      <p:sp>
        <p:nvSpPr>
          <p:cNvPr id="3" name="TextBox 2"/>
          <p:cNvSpPr txBox="1"/>
          <p:nvPr/>
        </p:nvSpPr>
        <p:spPr>
          <a:xfrm>
            <a:off x="801934" y="1905000"/>
            <a:ext cx="5903666"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r>
              <a:rPr lang="en-US" sz="2400" b="1" dirty="0">
                <a:latin typeface="Times New Roman" pitchFamily="18" charset="0"/>
                <a:cs typeface="Times New Roman" pitchFamily="18" charset="0"/>
              </a:rPr>
              <a:t>A. International Conventions &amp; Treaties</a:t>
            </a:r>
          </a:p>
        </p:txBody>
      </p:sp>
      <p:sp>
        <p:nvSpPr>
          <p:cNvPr id="4" name="TextBox 3"/>
          <p:cNvSpPr txBox="1"/>
          <p:nvPr/>
        </p:nvSpPr>
        <p:spPr>
          <a:xfrm>
            <a:off x="1126904" y="2473851"/>
            <a:ext cx="7696200" cy="3816429"/>
          </a:xfrm>
          <a:prstGeom prst="rect">
            <a:avLst/>
          </a:prstGeom>
          <a:noFill/>
        </p:spPr>
        <p:txBody>
          <a:bodyPr wrap="square" rtlCol="0">
            <a:spAutoFit/>
          </a:bodyPr>
          <a:lstStyle/>
          <a:p>
            <a:pPr marL="342900" lvl="0" indent="-342900" algn="just">
              <a:buFont typeface="Arial" pitchFamily="34" charset="0"/>
              <a:buChar char="•"/>
            </a:pPr>
            <a:r>
              <a:rPr lang="en-US" sz="2200" b="1" dirty="0">
                <a:latin typeface="Times New Roman" pitchFamily="18" charset="0"/>
                <a:cs typeface="Times New Roman" pitchFamily="18" charset="0"/>
              </a:rPr>
              <a:t>The 2004 and 2012 U.S. Model BITs provided that: </a:t>
            </a:r>
          </a:p>
          <a:p>
            <a:pPr lvl="1" algn="just"/>
            <a:r>
              <a:rPr lang="en-US" sz="2200" i="1" dirty="0">
                <a:latin typeface="Times New Roman" pitchFamily="18" charset="0"/>
                <a:cs typeface="Times New Roman" pitchFamily="18" charset="0"/>
              </a:rPr>
              <a:t>“Except in rare circumstances, non-discriminatory regulatory actions by a Party that are designed and applied to protect legitimate public welfare objectives, such as public health, safeties, and the environment, do not constitute indirect  expropriations”.</a:t>
            </a:r>
          </a:p>
          <a:p>
            <a:pPr lvl="0" algn="just"/>
            <a:endParaRPr lang="en-US" sz="2200" b="1" i="1" dirty="0">
              <a:latin typeface="Times New Roman" pitchFamily="18" charset="0"/>
              <a:cs typeface="Times New Roman" pitchFamily="18" charset="0"/>
            </a:endParaRPr>
          </a:p>
          <a:p>
            <a:pPr marL="342900" indent="-342900" algn="just">
              <a:buFont typeface="Arial" pitchFamily="34" charset="0"/>
              <a:buChar char="•"/>
            </a:pPr>
            <a:r>
              <a:rPr lang="en-US" sz="2200" b="1" dirty="0">
                <a:latin typeface="Times New Roman" pitchFamily="18" charset="0"/>
                <a:cs typeface="Times New Roman" pitchFamily="18" charset="0"/>
              </a:rPr>
              <a:t>Similar provisions were adopted by the 2004 and 2012 Canada Model BITs, Protocol 1 to the European Convention on Human Rights and EU-Canada Comprehensive Economic and Trade Agreement.</a:t>
            </a:r>
            <a:endParaRPr lang="en-US" sz="2200" b="1" i="1" dirty="0">
              <a:latin typeface="Times New Roman" pitchFamily="18" charset="0"/>
              <a:cs typeface="Times New Roman" pitchFamily="18" charset="0"/>
            </a:endParaRPr>
          </a:p>
        </p:txBody>
      </p:sp>
    </p:spTree>
    <p:extLst>
      <p:ext uri="{BB962C8B-B14F-4D97-AF65-F5344CB8AC3E}">
        <p14:creationId xmlns:p14="http://schemas.microsoft.com/office/powerpoint/2010/main" val="2037775091"/>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458200" cy="1077218"/>
          </a:xfrm>
          <a:prstGeom prst="rect">
            <a:avLst/>
          </a:prstGeom>
          <a:noFill/>
        </p:spPr>
        <p:txBody>
          <a:bodyPr wrap="square" rtlCol="0">
            <a:spAutoFit/>
          </a:bodyPr>
          <a:lstStyle/>
          <a:p>
            <a:pPr algn="just"/>
            <a:r>
              <a:rPr lang="en-US" sz="3200" b="1" dirty="0">
                <a:effectLst>
                  <a:outerShdw blurRad="38100" dist="38100" dir="2700000" algn="tl">
                    <a:srgbClr val="000000">
                      <a:alpha val="43137"/>
                    </a:srgbClr>
                  </a:outerShdw>
                </a:effectLst>
                <a:latin typeface="Times New Roman" pitchFamily="18" charset="0"/>
                <a:cs typeface="Times New Roman" pitchFamily="18" charset="0"/>
              </a:rPr>
              <a:t>II. Sources of State’s Police Powers and Regulatory Rights</a:t>
            </a:r>
          </a:p>
        </p:txBody>
      </p:sp>
      <p:sp>
        <p:nvSpPr>
          <p:cNvPr id="3" name="TextBox 2"/>
          <p:cNvSpPr txBox="1"/>
          <p:nvPr/>
        </p:nvSpPr>
        <p:spPr>
          <a:xfrm>
            <a:off x="801934" y="1905000"/>
            <a:ext cx="5370266"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r>
              <a:rPr lang="en-US" sz="2400" b="1" dirty="0">
                <a:latin typeface="Times New Roman" pitchFamily="18" charset="0"/>
                <a:cs typeface="Times New Roman" pitchFamily="18" charset="0"/>
              </a:rPr>
              <a:t>B. Customary International Law</a:t>
            </a:r>
          </a:p>
        </p:txBody>
      </p:sp>
      <p:sp>
        <p:nvSpPr>
          <p:cNvPr id="4" name="TextBox 3"/>
          <p:cNvSpPr txBox="1"/>
          <p:nvPr/>
        </p:nvSpPr>
        <p:spPr>
          <a:xfrm>
            <a:off x="1143000" y="2743200"/>
            <a:ext cx="7696200" cy="2800767"/>
          </a:xfrm>
          <a:prstGeom prst="rect">
            <a:avLst/>
          </a:prstGeom>
          <a:noFill/>
        </p:spPr>
        <p:txBody>
          <a:bodyPr wrap="square" rtlCol="0">
            <a:spAutoFit/>
          </a:bodyPr>
          <a:lstStyle/>
          <a:p>
            <a:pPr marL="285750" lvl="0" indent="-285750" algn="just">
              <a:buFont typeface="Arial" charset="0"/>
              <a:buChar char="•"/>
            </a:pPr>
            <a:r>
              <a:rPr lang="en-US" sz="2200" b="1" dirty="0">
                <a:latin typeface="Times New Roman" pitchFamily="18" charset="0"/>
                <a:cs typeface="Times New Roman" pitchFamily="18" charset="0"/>
              </a:rPr>
              <a:t>According to the </a:t>
            </a:r>
            <a:r>
              <a:rPr lang="en-US" sz="2200" b="1" i="1" dirty="0">
                <a:latin typeface="Times New Roman" pitchFamily="18" charset="0"/>
                <a:cs typeface="Times New Roman" pitchFamily="18" charset="0"/>
              </a:rPr>
              <a:t>OECD</a:t>
            </a:r>
            <a:r>
              <a:rPr lang="en-US" sz="2200" i="1" dirty="0">
                <a:latin typeface="Times New Roman" pitchFamily="18" charset="0"/>
                <a:cs typeface="Times New Roman" pitchFamily="18" charset="0"/>
              </a:rPr>
              <a:t>, “[i]t is an accepted principle of customary international law that where economic injury results from a bona fide non-discriminatory regulation within the police power of the State, compensation is not required”.</a:t>
            </a:r>
          </a:p>
          <a:p>
            <a:pPr lvl="0" algn="just"/>
            <a:endParaRPr lang="en-US" sz="2200" dirty="0">
              <a:latin typeface="Times New Roman" pitchFamily="18" charset="0"/>
              <a:cs typeface="Times New Roman" pitchFamily="18" charset="0"/>
            </a:endParaRPr>
          </a:p>
          <a:p>
            <a:pPr marL="285750" lvl="0" indent="-285750" algn="just">
              <a:buFont typeface="Arial" charset="0"/>
              <a:buChar char="•"/>
            </a:pPr>
            <a:r>
              <a:rPr lang="en-US" sz="2200" b="1" dirty="0">
                <a:latin typeface="Times New Roman" pitchFamily="18" charset="0"/>
                <a:cs typeface="Times New Roman" pitchFamily="18" charset="0"/>
              </a:rPr>
              <a:t>In</a:t>
            </a:r>
            <a:r>
              <a:rPr lang="en-US" sz="2200" b="1"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Saluka</a:t>
            </a:r>
            <a:r>
              <a:rPr lang="en-US" sz="2200" b="1" i="1" dirty="0">
                <a:latin typeface="Times New Roman" pitchFamily="18" charset="0"/>
                <a:cs typeface="Times New Roman" pitchFamily="18" charset="0"/>
              </a:rPr>
              <a:t> v. Czech Republic &amp; </a:t>
            </a:r>
            <a:r>
              <a:rPr lang="en-US" sz="2200" b="1" i="1" dirty="0" err="1">
                <a:latin typeface="Times New Roman" pitchFamily="18" charset="0"/>
                <a:cs typeface="Times New Roman" pitchFamily="18" charset="0"/>
              </a:rPr>
              <a:t>Sedco</a:t>
            </a:r>
            <a:r>
              <a:rPr lang="en-US" sz="2200" b="1" i="1" dirty="0">
                <a:latin typeface="Times New Roman" pitchFamily="18" charset="0"/>
                <a:cs typeface="Times New Roman" pitchFamily="18" charset="0"/>
              </a:rPr>
              <a:t> v. </a:t>
            </a:r>
            <a:r>
              <a:rPr lang="en-US" sz="2200" b="1" i="1" dirty="0" err="1">
                <a:latin typeface="Times New Roman" pitchFamily="18" charset="0"/>
                <a:cs typeface="Times New Roman" pitchFamily="18" charset="0"/>
              </a:rPr>
              <a:t>Nioc</a:t>
            </a:r>
            <a:r>
              <a:rPr lang="en-US" sz="2200" b="1" i="1" dirty="0">
                <a:latin typeface="Times New Roman" pitchFamily="18" charset="0"/>
                <a:cs typeface="Times New Roman" pitchFamily="18" charset="0"/>
              </a:rPr>
              <a:t>, </a:t>
            </a:r>
            <a:r>
              <a:rPr lang="en-US" sz="2200" dirty="0">
                <a:latin typeface="Times New Roman" pitchFamily="18" charset="0"/>
                <a:cs typeface="Times New Roman" pitchFamily="18" charset="0"/>
              </a:rPr>
              <a:t>the tribunal confirmed that such principle forms part of customary international law.</a:t>
            </a:r>
          </a:p>
        </p:txBody>
      </p:sp>
    </p:spTree>
    <p:extLst>
      <p:ext uri="{BB962C8B-B14F-4D97-AF65-F5344CB8AC3E}">
        <p14:creationId xmlns:p14="http://schemas.microsoft.com/office/powerpoint/2010/main" val="413502834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458200" cy="1077218"/>
          </a:xfrm>
          <a:prstGeom prst="rect">
            <a:avLst/>
          </a:prstGeom>
          <a:noFill/>
        </p:spPr>
        <p:txBody>
          <a:bodyPr wrap="square" rtlCol="0">
            <a:spAutoFit/>
          </a:bodyPr>
          <a:lstStyle/>
          <a:p>
            <a:pPr algn="just"/>
            <a:r>
              <a:rPr lang="en-US" sz="3200" b="1" dirty="0">
                <a:effectLst>
                  <a:outerShdw blurRad="38100" dist="38100" dir="2700000" algn="tl">
                    <a:srgbClr val="000000">
                      <a:alpha val="43137"/>
                    </a:srgbClr>
                  </a:outerShdw>
                </a:effectLst>
                <a:latin typeface="Times New Roman" pitchFamily="18" charset="0"/>
                <a:cs typeface="Times New Roman" pitchFamily="18" charset="0"/>
              </a:rPr>
              <a:t>II. Sources of State’s Police Powers and Regulatory Rights</a:t>
            </a:r>
          </a:p>
        </p:txBody>
      </p:sp>
      <p:sp>
        <p:nvSpPr>
          <p:cNvPr id="3" name="TextBox 2"/>
          <p:cNvSpPr txBox="1"/>
          <p:nvPr/>
        </p:nvSpPr>
        <p:spPr>
          <a:xfrm>
            <a:off x="801934" y="1905000"/>
            <a:ext cx="3160466"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just"/>
            <a:r>
              <a:rPr lang="en-US" sz="2400" b="1" dirty="0">
                <a:latin typeface="Times New Roman" pitchFamily="18" charset="0"/>
                <a:cs typeface="Times New Roman" pitchFamily="18" charset="0"/>
              </a:rPr>
              <a:t>C. Arbitral Decisions </a:t>
            </a:r>
          </a:p>
        </p:txBody>
      </p:sp>
      <p:sp>
        <p:nvSpPr>
          <p:cNvPr id="4" name="TextBox 3"/>
          <p:cNvSpPr txBox="1"/>
          <p:nvPr/>
        </p:nvSpPr>
        <p:spPr>
          <a:xfrm>
            <a:off x="1082040" y="2590800"/>
            <a:ext cx="7696200" cy="3477875"/>
          </a:xfrm>
          <a:prstGeom prst="rect">
            <a:avLst/>
          </a:prstGeom>
          <a:noFill/>
        </p:spPr>
        <p:txBody>
          <a:bodyPr wrap="square" rtlCol="0">
            <a:spAutoFit/>
          </a:bodyPr>
          <a:lstStyle/>
          <a:p>
            <a:pPr marL="342900" lvl="0" indent="-342900" algn="just">
              <a:buFont typeface="Arial" pitchFamily="34" charset="0"/>
              <a:buChar char="•"/>
            </a:pPr>
            <a:r>
              <a:rPr lang="en-US" sz="2200" dirty="0">
                <a:latin typeface="Times New Roman" pitchFamily="18" charset="0"/>
                <a:cs typeface="Times New Roman" pitchFamily="18" charset="0"/>
              </a:rPr>
              <a:t>The Tribunal in </a:t>
            </a:r>
            <a:r>
              <a:rPr lang="en-US" sz="2200" b="1" i="1" dirty="0">
                <a:latin typeface="Times New Roman" pitchFamily="18" charset="0"/>
                <a:cs typeface="Times New Roman" pitchFamily="18" charset="0"/>
              </a:rPr>
              <a:t>Lauder v. Czech Republic </a:t>
            </a:r>
            <a:r>
              <a:rPr lang="en-US" sz="2200" dirty="0">
                <a:latin typeface="Times New Roman" pitchFamily="18" charset="0"/>
                <a:cs typeface="Times New Roman" pitchFamily="18" charset="0"/>
              </a:rPr>
              <a:t>adopted such principle stating that:</a:t>
            </a:r>
          </a:p>
          <a:p>
            <a:pPr algn="just"/>
            <a:r>
              <a:rPr lang="en-US" sz="2200" i="1" dirty="0">
                <a:latin typeface="Times New Roman" pitchFamily="18" charset="0"/>
                <a:cs typeface="Times New Roman" pitchFamily="18" charset="0"/>
              </a:rPr>
              <a:t>    “…. Parties to [the Bilateral] Treaty are not liable for economic     </a:t>
            </a:r>
          </a:p>
          <a:p>
            <a:pPr algn="just"/>
            <a:r>
              <a:rPr lang="en-US" sz="2200" i="1" dirty="0">
                <a:latin typeface="Times New Roman" pitchFamily="18" charset="0"/>
                <a:cs typeface="Times New Roman" pitchFamily="18" charset="0"/>
              </a:rPr>
              <a:t>     injury that is the consequence of bona fide regulation within the  </a:t>
            </a:r>
          </a:p>
          <a:p>
            <a:pPr algn="just"/>
            <a:r>
              <a:rPr lang="en-US" sz="2200" i="1" dirty="0">
                <a:latin typeface="Times New Roman" pitchFamily="18" charset="0"/>
                <a:cs typeface="Times New Roman" pitchFamily="18" charset="0"/>
              </a:rPr>
              <a:t>     accepted police powers of the State”.</a:t>
            </a:r>
            <a:endParaRPr lang="en-US" sz="2200" b="1" i="1" dirty="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a:p>
            <a:pPr marL="342900" lvl="0" indent="-342900" algn="just">
              <a:buFont typeface="Arial" pitchFamily="34" charset="0"/>
              <a:buChar char="•"/>
            </a:pPr>
            <a:r>
              <a:rPr lang="en-US" sz="2200" dirty="0">
                <a:latin typeface="Times New Roman" pitchFamily="18" charset="0"/>
                <a:cs typeface="Times New Roman" pitchFamily="18" charset="0"/>
              </a:rPr>
              <a:t>In</a:t>
            </a:r>
            <a:r>
              <a:rPr lang="en-US" sz="2200" b="1" i="1" dirty="0">
                <a:latin typeface="Times New Roman" pitchFamily="18" charset="0"/>
                <a:cs typeface="Times New Roman" pitchFamily="18" charset="0"/>
              </a:rPr>
              <a:t> Philip Morris v. Uruguay</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and</a:t>
            </a:r>
            <a:r>
              <a:rPr lang="en-US" sz="2200" i="1" dirty="0">
                <a:latin typeface="Times New Roman" pitchFamily="18" charset="0"/>
                <a:cs typeface="Times New Roman" pitchFamily="18" charset="0"/>
              </a:rPr>
              <a:t> </a:t>
            </a:r>
            <a:r>
              <a:rPr lang="en-US" sz="2200" b="1" i="1" dirty="0">
                <a:latin typeface="Times New Roman" pitchFamily="18" charset="0"/>
                <a:cs typeface="Times New Roman" pitchFamily="18" charset="0"/>
              </a:rPr>
              <a:t>Methanex v. USA, </a:t>
            </a:r>
            <a:r>
              <a:rPr lang="en-US" sz="2200" dirty="0">
                <a:latin typeface="Times New Roman" pitchFamily="18" charset="0"/>
                <a:cs typeface="Times New Roman" pitchFamily="18" charset="0"/>
              </a:rPr>
              <a:t>the</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Tribunals</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confirmed that such principle is “</a:t>
            </a:r>
            <a:r>
              <a:rPr lang="en-US" sz="2200" b="1" i="1" dirty="0">
                <a:latin typeface="Times New Roman" pitchFamily="18" charset="0"/>
                <a:cs typeface="Times New Roman" pitchFamily="18" charset="0"/>
              </a:rPr>
              <a:t>a matter of general international law</a:t>
            </a:r>
            <a:r>
              <a:rPr lang="en-US" sz="2200" i="1" dirty="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algn="justLow"/>
            <a:endParaRPr lang="en-US" sz="2200" b="1" i="1" dirty="0">
              <a:latin typeface="Times New Roman" pitchFamily="18" charset="0"/>
              <a:cs typeface="Times New Roman" pitchFamily="18" charset="0"/>
            </a:endParaRPr>
          </a:p>
        </p:txBody>
      </p:sp>
    </p:spTree>
    <p:extLst>
      <p:ext uri="{BB962C8B-B14F-4D97-AF65-F5344CB8AC3E}">
        <p14:creationId xmlns:p14="http://schemas.microsoft.com/office/powerpoint/2010/main" val="125090220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4960" y="1066800"/>
            <a:ext cx="8458200" cy="1077218"/>
          </a:xfrm>
          <a:prstGeom prst="rect">
            <a:avLst/>
          </a:prstGeom>
          <a:noFill/>
        </p:spPr>
        <p:txBody>
          <a:bodyPr wrap="square" rtlCol="0">
            <a:spAutoFit/>
          </a:bodyPr>
          <a:lstStyle/>
          <a:p>
            <a:pPr algn="just"/>
            <a:r>
              <a:rPr lang="en-US" sz="3200" b="1" dirty="0">
                <a:effectLst>
                  <a:outerShdw blurRad="38100" dist="38100" dir="2700000" algn="tl">
                    <a:srgbClr val="000000">
                      <a:alpha val="43137"/>
                    </a:srgbClr>
                  </a:outerShdw>
                </a:effectLst>
                <a:latin typeface="Times New Roman" pitchFamily="18" charset="0"/>
                <a:cs typeface="Times New Roman" pitchFamily="18" charset="0"/>
              </a:rPr>
              <a:t>III. The Rise of Competing concepts under FET Standard</a:t>
            </a:r>
          </a:p>
        </p:txBody>
      </p:sp>
      <p:sp>
        <p:nvSpPr>
          <p:cNvPr id="3" name="TextBox 2"/>
          <p:cNvSpPr txBox="1"/>
          <p:nvPr/>
        </p:nvSpPr>
        <p:spPr>
          <a:xfrm>
            <a:off x="914400" y="2133600"/>
            <a:ext cx="8001000" cy="2492990"/>
          </a:xfrm>
          <a:prstGeom prst="rect">
            <a:avLst/>
          </a:prstGeom>
          <a:noFill/>
        </p:spPr>
        <p:txBody>
          <a:bodyPr wrap="square" rtlCol="0">
            <a:spAutoFit/>
          </a:bodyPr>
          <a:lstStyle/>
          <a:p>
            <a:pPr marL="342900" lvl="0" indent="-342900" algn="just">
              <a:lnSpc>
                <a:spcPct val="150000"/>
              </a:lnSpc>
              <a:buAutoNum type="alphaUcPeriod"/>
            </a:pPr>
            <a:r>
              <a:rPr lang="en-US" sz="2600" dirty="0">
                <a:latin typeface="Times New Roman" pitchFamily="18" charset="0"/>
                <a:cs typeface="Times New Roman" pitchFamily="18" charset="0"/>
              </a:rPr>
              <a:t>The protection of legitimate expectations of the investor</a:t>
            </a:r>
          </a:p>
          <a:p>
            <a:pPr marL="342900" indent="-342900" algn="just">
              <a:lnSpc>
                <a:spcPct val="150000"/>
              </a:lnSpc>
              <a:buFontTx/>
              <a:buAutoNum type="alphaUcPeriod"/>
            </a:pPr>
            <a:r>
              <a:rPr lang="en-US" sz="2600" dirty="0">
                <a:latin typeface="Times New Roman" pitchFamily="18" charset="0"/>
                <a:cs typeface="Times New Roman" pitchFamily="18" charset="0"/>
              </a:rPr>
              <a:t>The Stability of the legal framework of the investment</a:t>
            </a:r>
          </a:p>
          <a:p>
            <a:pPr marL="342900" indent="-342900" algn="just">
              <a:lnSpc>
                <a:spcPct val="150000"/>
              </a:lnSpc>
              <a:buFontTx/>
              <a:buAutoNum type="alphaUcPeriod"/>
            </a:pPr>
            <a:r>
              <a:rPr lang="en-US" sz="2600" dirty="0">
                <a:latin typeface="Times New Roman" pitchFamily="18" charset="0"/>
                <a:cs typeface="Times New Roman" pitchFamily="18" charset="0"/>
              </a:rPr>
              <a:t>The consequences of broadening the scope of such competing concepts</a:t>
            </a:r>
          </a:p>
        </p:txBody>
      </p:sp>
    </p:spTree>
    <p:extLst>
      <p:ext uri="{BB962C8B-B14F-4D97-AF65-F5344CB8AC3E}">
        <p14:creationId xmlns:p14="http://schemas.microsoft.com/office/powerpoint/2010/main" val="330050532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87115"/>
            <a:ext cx="8458200" cy="1077218"/>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latin typeface="Times New Roman" pitchFamily="18" charset="0"/>
                <a:cs typeface="Times New Roman" pitchFamily="18" charset="0"/>
              </a:rPr>
              <a:t>III. The Rise of Competing Concepts under FET Standard </a:t>
            </a:r>
          </a:p>
        </p:txBody>
      </p:sp>
      <p:sp>
        <p:nvSpPr>
          <p:cNvPr id="3" name="TextBox 2"/>
          <p:cNvSpPr txBox="1"/>
          <p:nvPr/>
        </p:nvSpPr>
        <p:spPr>
          <a:xfrm>
            <a:off x="990600" y="1828800"/>
            <a:ext cx="67818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US" sz="2400" b="1" dirty="0">
                <a:latin typeface="Times New Roman" pitchFamily="18" charset="0"/>
                <a:cs typeface="Times New Roman" pitchFamily="18" charset="0"/>
              </a:rPr>
              <a:t>A. The Legitimate Expectations of the Investor</a:t>
            </a:r>
          </a:p>
        </p:txBody>
      </p:sp>
      <p:sp>
        <p:nvSpPr>
          <p:cNvPr id="4" name="TextBox 3"/>
          <p:cNvSpPr txBox="1"/>
          <p:nvPr/>
        </p:nvSpPr>
        <p:spPr>
          <a:xfrm>
            <a:off x="914400" y="2819400"/>
            <a:ext cx="8001000" cy="2462213"/>
          </a:xfrm>
          <a:prstGeom prst="rect">
            <a:avLst/>
          </a:prstGeom>
          <a:noFill/>
        </p:spPr>
        <p:txBody>
          <a:bodyPr wrap="square" rtlCol="0">
            <a:spAutoFit/>
          </a:bodyPr>
          <a:lstStyle/>
          <a:p>
            <a:pPr marL="342900" lvl="0" indent="-342900" algn="just">
              <a:buFont typeface="Arial" pitchFamily="34" charset="0"/>
              <a:buChar char="•"/>
            </a:pPr>
            <a:r>
              <a:rPr lang="en-US" sz="2200" dirty="0">
                <a:latin typeface="Times New Roman" pitchFamily="18" charset="0"/>
                <a:cs typeface="Times New Roman" pitchFamily="18" charset="0"/>
              </a:rPr>
              <a:t>In his Separate Opinion in </a:t>
            </a:r>
            <a:r>
              <a:rPr lang="en-US" sz="2200" b="1" i="1" dirty="0">
                <a:latin typeface="Times New Roman" pitchFamily="18" charset="0"/>
                <a:cs typeface="Times New Roman" pitchFamily="18" charset="0"/>
              </a:rPr>
              <a:t>Thunderbird v. Mexico</a:t>
            </a:r>
            <a:r>
              <a:rPr lang="en-US" sz="2200" dirty="0">
                <a:latin typeface="Times New Roman" pitchFamily="18" charset="0"/>
                <a:cs typeface="Times New Roman" pitchFamily="18" charset="0"/>
              </a:rPr>
              <a:t>, Thomas </a:t>
            </a:r>
            <a:r>
              <a:rPr lang="en-US" sz="2200" dirty="0" err="1">
                <a:latin typeface="Times New Roman" pitchFamily="18" charset="0"/>
                <a:cs typeface="Times New Roman" pitchFamily="18" charset="0"/>
              </a:rPr>
              <a:t>Wälde</a:t>
            </a:r>
            <a:r>
              <a:rPr lang="en-US" sz="2200" dirty="0">
                <a:latin typeface="Times New Roman" pitchFamily="18" charset="0"/>
                <a:cs typeface="Times New Roman" pitchFamily="18" charset="0"/>
              </a:rPr>
              <a:t> noted that:</a:t>
            </a:r>
          </a:p>
          <a:p>
            <a:pPr algn="just"/>
            <a:r>
              <a:rPr lang="en-US" sz="2200" i="1" dirty="0">
                <a:latin typeface="Times New Roman" pitchFamily="18" charset="0"/>
                <a:cs typeface="Times New Roman" pitchFamily="18" charset="0"/>
              </a:rPr>
              <a:t>   “There had been a significant growth in the role and scope of the  </a:t>
            </a:r>
          </a:p>
          <a:p>
            <a:pPr algn="just"/>
            <a:r>
              <a:rPr lang="en-US" sz="2200" i="1" dirty="0">
                <a:latin typeface="Times New Roman" pitchFamily="18" charset="0"/>
                <a:cs typeface="Times New Roman" pitchFamily="18" charset="0"/>
              </a:rPr>
              <a:t>    legitimate expectation principle, from an earlier function as a  </a:t>
            </a:r>
          </a:p>
          <a:p>
            <a:pPr algn="just"/>
            <a:r>
              <a:rPr lang="en-US" sz="2200" i="1" dirty="0">
                <a:latin typeface="Times New Roman" pitchFamily="18" charset="0"/>
                <a:cs typeface="Times New Roman" pitchFamily="18" charset="0"/>
              </a:rPr>
              <a:t>    subsidiary interpretative principle… to its current role as a self-</a:t>
            </a:r>
          </a:p>
          <a:p>
            <a:pPr algn="just"/>
            <a:r>
              <a:rPr lang="en-US" sz="2200" i="1" dirty="0">
                <a:latin typeface="Times New Roman" pitchFamily="18" charset="0"/>
                <a:cs typeface="Times New Roman" pitchFamily="18" charset="0"/>
              </a:rPr>
              <a:t>    standing subcategory and </a:t>
            </a:r>
            <a:r>
              <a:rPr lang="en-US" sz="2200" b="1" i="1" dirty="0">
                <a:latin typeface="Times New Roman" pitchFamily="18" charset="0"/>
                <a:cs typeface="Times New Roman" pitchFamily="18" charset="0"/>
              </a:rPr>
              <a:t>independent basis for a claim under the  </a:t>
            </a:r>
          </a:p>
          <a:p>
            <a:pPr algn="just"/>
            <a:r>
              <a:rPr lang="en-US" sz="2200" b="1" i="1" dirty="0">
                <a:latin typeface="Times New Roman" pitchFamily="18" charset="0"/>
                <a:cs typeface="Times New Roman" pitchFamily="18" charset="0"/>
              </a:rPr>
              <a:t>   “fair and equitable standard</a:t>
            </a:r>
            <a:r>
              <a:rPr lang="en-US" sz="2200" i="1" dirty="0">
                <a:latin typeface="Times New Roman" pitchFamily="18" charset="0"/>
                <a:cs typeface="Times New Roman" pitchFamily="18" charset="0"/>
              </a:rPr>
              <a:t>”.</a:t>
            </a:r>
          </a:p>
        </p:txBody>
      </p:sp>
    </p:spTree>
    <p:extLst>
      <p:ext uri="{BB962C8B-B14F-4D97-AF65-F5344CB8AC3E}">
        <p14:creationId xmlns:p14="http://schemas.microsoft.com/office/powerpoint/2010/main" val="4232751187"/>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2044</TotalTime>
  <Words>1957</Words>
  <Application>Microsoft Office PowerPoint</Application>
  <PresentationFormat>On-screen Show (4:3)</PresentationFormat>
  <Paragraphs>140</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Constantia</vt:lpstr>
      <vt:lpstr>Tahoma</vt:lpstr>
      <vt:lpstr>Times New Roman</vt:lpstr>
      <vt:lpstr>Wingdings 2</vt:lpstr>
      <vt:lpstr>Flow</vt:lpstr>
      <vt:lpstr>    BCDR-AAA/SCC JOINT CONFERENCE  </vt:lpstr>
      <vt:lpstr>Police Powers and Regulatory Rights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BCDR-AAA/SCC JOINT CONFERENCE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Democratization</dc:title>
  <dc:creator>Su</dc:creator>
  <cp:lastModifiedBy>Mahmoud</cp:lastModifiedBy>
  <cp:revision>207</cp:revision>
  <dcterms:created xsi:type="dcterms:W3CDTF">2006-08-16T00:00:00Z</dcterms:created>
  <dcterms:modified xsi:type="dcterms:W3CDTF">2018-11-18T10:10:04Z</dcterms:modified>
</cp:coreProperties>
</file>